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17"/>
  </p:notesMasterIdLst>
  <p:sldIdLst>
    <p:sldId id="286" r:id="rId6"/>
    <p:sldId id="296" r:id="rId7"/>
    <p:sldId id="337" r:id="rId8"/>
    <p:sldId id="340" r:id="rId9"/>
    <p:sldId id="341" r:id="rId10"/>
    <p:sldId id="299" r:id="rId11"/>
    <p:sldId id="300" r:id="rId12"/>
    <p:sldId id="339" r:id="rId13"/>
    <p:sldId id="332" r:id="rId14"/>
    <p:sldId id="273" r:id="rId15"/>
    <p:sldId id="275" r:id="rId1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84C"/>
    <a:srgbClr val="34495E"/>
    <a:srgbClr val="E84C3D"/>
    <a:srgbClr val="1BBC9B"/>
    <a:srgbClr val="92D14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342" autoAdjust="0"/>
  </p:normalViewPr>
  <p:slideViewPr>
    <p:cSldViewPr snapToGrid="0" snapToObjects="1">
      <p:cViewPr varScale="1">
        <p:scale>
          <a:sx n="120" d="100"/>
          <a:sy n="120" d="100"/>
        </p:scale>
        <p:origin x="738" y="9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F441F1-DB87-A948-9F59-DCA60FD74CD6}" type="datetimeFigureOut">
              <a:rPr lang="en-US" smtClean="0"/>
              <a:pPr/>
              <a:t>9/25/2018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A8833F-41A6-3D4F-9D19-182002CCAD2E}" type="slidenum">
              <a:rPr lang="en-US" smtClean="0"/>
              <a:pPr/>
              <a:t>‹#›</a:t>
            </a:fld>
            <a:endParaRPr lang="en-US" dirty="0"/>
          </a:p>
        </p:txBody>
      </p:sp>
    </p:spTree>
    <p:extLst>
      <p:ext uri="{BB962C8B-B14F-4D97-AF65-F5344CB8AC3E}">
        <p14:creationId xmlns:p14="http://schemas.microsoft.com/office/powerpoint/2010/main" val="35156657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8833F-41A6-3D4F-9D19-182002CCAD2E}" type="slidenum">
              <a:rPr lang="en-US" smtClean="0"/>
              <a:pPr/>
              <a:t>2</a:t>
            </a:fld>
            <a:endParaRPr lang="en-US" dirty="0"/>
          </a:p>
        </p:txBody>
      </p:sp>
    </p:spTree>
    <p:extLst>
      <p:ext uri="{BB962C8B-B14F-4D97-AF65-F5344CB8AC3E}">
        <p14:creationId xmlns:p14="http://schemas.microsoft.com/office/powerpoint/2010/main" val="1001451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principles of the BR</a:t>
            </a:r>
            <a:r>
              <a:rPr lang="en-US" baseline="0" dirty="0" smtClean="0"/>
              <a:t> govern all research supported by the U.S. Government. The ethical principles outlined in the report are the basis for subsequent regulations designed to ensure the protection of human subjects in research. Respect for persons, beneficence, and Justice. </a:t>
            </a:r>
          </a:p>
          <a:p>
            <a:r>
              <a:rPr lang="en-US" dirty="0" smtClean="0"/>
              <a:t>The common rule is the set of regulations which were developed</a:t>
            </a:r>
            <a:r>
              <a:rPr lang="en-US" baseline="0" dirty="0" smtClean="0"/>
              <a:t> to ensure compliance with the principles of the BR. Institutional assurances of compliance, review of research by an IRB, and Informed consent of subjects. </a:t>
            </a:r>
            <a:endParaRPr lang="en-US" dirty="0"/>
          </a:p>
        </p:txBody>
      </p:sp>
      <p:sp>
        <p:nvSpPr>
          <p:cNvPr id="4" name="Slide Number Placeholder 3"/>
          <p:cNvSpPr>
            <a:spLocks noGrp="1"/>
          </p:cNvSpPr>
          <p:nvPr>
            <p:ph type="sldNum" sz="quarter" idx="10"/>
          </p:nvPr>
        </p:nvSpPr>
        <p:spPr/>
        <p:txBody>
          <a:bodyPr/>
          <a:lstStyle/>
          <a:p>
            <a:fld id="{70A8833F-41A6-3D4F-9D19-182002CCAD2E}" type="slidenum">
              <a:rPr lang="en-US" smtClean="0"/>
              <a:pPr/>
              <a:t>3</a:t>
            </a:fld>
            <a:endParaRPr lang="en-US" dirty="0"/>
          </a:p>
        </p:txBody>
      </p:sp>
    </p:spTree>
    <p:extLst>
      <p:ext uri="{BB962C8B-B14F-4D97-AF65-F5344CB8AC3E}">
        <p14:creationId xmlns:p14="http://schemas.microsoft.com/office/powerpoint/2010/main" val="3227236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smtClean="0"/>
              <a:t>The second</a:t>
            </a:r>
            <a:r>
              <a:rPr lang="en-US" altLang="en-US" baseline="0" dirty="0" smtClean="0"/>
              <a:t> part of the definition requires that the systematic investigation was designed to develop or contribute to generalizable knowledge.</a:t>
            </a:r>
            <a:endParaRPr lang="en-US" alt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What</a:t>
            </a:r>
            <a:r>
              <a:rPr lang="en-US" baseline="0" dirty="0" smtClean="0"/>
              <a:t> is generalizable knowledge?  It is information that adds to a body of knowledge about a behavior, disease, or phenomenon.  It is information about which conclusions can be drawn that are useful to people other than those included in the study sample.  The intention to publish or present the information publicly is not the sole criterion on which to base a determination that the information is generalizable.  While the federal regulations do not define generalizable knowledge, it can be considered as knowledge that is widely applicable beyond the specific project for which it was collected.  Sometimes the purpose of the project is more important to consider than the data collection methods.  </a:t>
            </a:r>
            <a:endParaRPr lang="en-US" dirty="0" smtClean="0"/>
          </a:p>
          <a:p>
            <a:endParaRPr lang="en-US" dirty="0"/>
          </a:p>
        </p:txBody>
      </p:sp>
      <p:sp>
        <p:nvSpPr>
          <p:cNvPr id="4" name="Slide Number Placeholder 3"/>
          <p:cNvSpPr>
            <a:spLocks noGrp="1"/>
          </p:cNvSpPr>
          <p:nvPr>
            <p:ph type="sldNum" sz="quarter" idx="10"/>
          </p:nvPr>
        </p:nvSpPr>
        <p:spPr/>
        <p:txBody>
          <a:bodyPr/>
          <a:lstStyle/>
          <a:p>
            <a:fld id="{70A8833F-41A6-3D4F-9D19-182002CCAD2E}" type="slidenum">
              <a:rPr lang="en-US" smtClean="0"/>
              <a:pPr/>
              <a:t>4</a:t>
            </a:fld>
            <a:endParaRPr lang="en-US" dirty="0"/>
          </a:p>
        </p:txBody>
      </p:sp>
    </p:spTree>
    <p:extLst>
      <p:ext uri="{BB962C8B-B14F-4D97-AF65-F5344CB8AC3E}">
        <p14:creationId xmlns:p14="http://schemas.microsoft.com/office/powerpoint/2010/main" val="4249734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What is a systematic investigation?</a:t>
            </a:r>
            <a:r>
              <a:rPr lang="en-US" baseline="0" dirty="0" smtClean="0"/>
              <a:t>  It is a plan for a project that articulates the research questions, describes the methods and processes for collecting information to answer or support the research questions, and provides a way to analyze the information so that conclusions can be drawn.  The systematic investigation is often referred to as a protocol.</a:t>
            </a:r>
            <a:endParaRPr lang="en-US" dirty="0" smtClean="0"/>
          </a:p>
          <a:p>
            <a:endParaRPr lang="en-US" dirty="0"/>
          </a:p>
        </p:txBody>
      </p:sp>
      <p:sp>
        <p:nvSpPr>
          <p:cNvPr id="4" name="Slide Number Placeholder 3"/>
          <p:cNvSpPr>
            <a:spLocks noGrp="1"/>
          </p:cNvSpPr>
          <p:nvPr>
            <p:ph type="sldNum" sz="quarter" idx="10"/>
          </p:nvPr>
        </p:nvSpPr>
        <p:spPr/>
        <p:txBody>
          <a:bodyPr/>
          <a:lstStyle/>
          <a:p>
            <a:fld id="{70A8833F-41A6-3D4F-9D19-182002CCAD2E}" type="slidenum">
              <a:rPr lang="en-US" smtClean="0"/>
              <a:pPr/>
              <a:t>5</a:t>
            </a:fld>
            <a:endParaRPr lang="en-US" dirty="0"/>
          </a:p>
        </p:txBody>
      </p:sp>
    </p:spTree>
    <p:extLst>
      <p:ext uri="{BB962C8B-B14F-4D97-AF65-F5344CB8AC3E}">
        <p14:creationId xmlns:p14="http://schemas.microsoft.com/office/powerpoint/2010/main" val="3976682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Full - Systematic investigation</a:t>
            </a:r>
            <a:r>
              <a:rPr lang="en-US" baseline="0" dirty="0" smtClean="0"/>
              <a:t> designed to contribute to generalizable knowledge. Living individuals, intervention, identifiable, </a:t>
            </a:r>
          </a:p>
          <a:p>
            <a:r>
              <a:rPr lang="en-US" baseline="0" dirty="0" smtClean="0"/>
              <a:t>Expedited - </a:t>
            </a:r>
            <a:r>
              <a:rPr lang="en-US" dirty="0" smtClean="0"/>
              <a:t>(</a:t>
            </a:r>
            <a:r>
              <a:rPr lang="en-US" dirty="0" err="1" smtClean="0"/>
              <a:t>i</a:t>
            </a:r>
            <a:r>
              <a:rPr lang="en-US" dirty="0" smtClean="0"/>
              <a:t>) collection of hair and nail clippings in a </a:t>
            </a:r>
            <a:r>
              <a:rPr lang="en-US" dirty="0" err="1" smtClean="0"/>
              <a:t>nondisfiguring</a:t>
            </a:r>
            <a:r>
              <a:rPr lang="en-US" dirty="0" smtClean="0"/>
              <a:t> manner; (ii) collection of excreta and external secretions including sweat or saliva; (iii) recording of data from subjects 18 years of age or older using non-invasive procedures routinely employed in clinical practice (this includes physical sensors applied to the body surface or at a distance, and do not involve input of matter or significant amounts of energy into the subject, or an invasion of the subject's privacy. It also includes procedures such as weighing, testing sensory acuity, electrocardiography or electroencephalography); (iv) collection of blood samples; (v) collection of dental plaque; (vi) voice recordings; (vii) moderate exercise by healthy volunteers; (viii) the study of existing data, documents, records or specimens; (ix) research on individual or group behavior or individual characteristics (including perception, cognition, game theory, or test development); or research on drugs or devices for which investigational new drug exemption or device exemption is not required. </a:t>
            </a:r>
            <a:endParaRPr lang="en-US" dirty="0"/>
          </a:p>
        </p:txBody>
      </p:sp>
      <p:sp>
        <p:nvSpPr>
          <p:cNvPr id="4" name="Slide Number Placeholder 3"/>
          <p:cNvSpPr>
            <a:spLocks noGrp="1"/>
          </p:cNvSpPr>
          <p:nvPr>
            <p:ph type="sldNum" sz="quarter" idx="10"/>
          </p:nvPr>
        </p:nvSpPr>
        <p:spPr/>
        <p:txBody>
          <a:bodyPr/>
          <a:lstStyle/>
          <a:p>
            <a:fld id="{70A8833F-41A6-3D4F-9D19-182002CCAD2E}" type="slidenum">
              <a:rPr lang="en-US" smtClean="0"/>
              <a:pPr/>
              <a:t>6</a:t>
            </a:fld>
            <a:endParaRPr lang="en-US" dirty="0"/>
          </a:p>
        </p:txBody>
      </p:sp>
    </p:spTree>
    <p:extLst>
      <p:ext uri="{BB962C8B-B14F-4D97-AF65-F5344CB8AC3E}">
        <p14:creationId xmlns:p14="http://schemas.microsoft.com/office/powerpoint/2010/main" val="74854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Course</a:t>
            </a:r>
            <a:r>
              <a:rPr lang="en-US" baseline="0" dirty="0" smtClean="0"/>
              <a:t> related activities, activities that are conducted to improve the quality of teaching in a particular classroom, quality assessment and improvement. </a:t>
            </a:r>
            <a:endParaRPr lang="en-US" dirty="0"/>
          </a:p>
        </p:txBody>
      </p:sp>
      <p:sp>
        <p:nvSpPr>
          <p:cNvPr id="4" name="Slide Number Placeholder 3"/>
          <p:cNvSpPr>
            <a:spLocks noGrp="1"/>
          </p:cNvSpPr>
          <p:nvPr>
            <p:ph type="sldNum" sz="quarter" idx="10"/>
          </p:nvPr>
        </p:nvSpPr>
        <p:spPr/>
        <p:txBody>
          <a:bodyPr/>
          <a:lstStyle/>
          <a:p>
            <a:fld id="{70A8833F-41A6-3D4F-9D19-182002CCAD2E}" type="slidenum">
              <a:rPr lang="en-US" smtClean="0"/>
              <a:pPr/>
              <a:t>7</a:t>
            </a:fld>
            <a:endParaRPr lang="en-US" dirty="0"/>
          </a:p>
        </p:txBody>
      </p:sp>
    </p:spTree>
    <p:extLst>
      <p:ext uri="{BB962C8B-B14F-4D97-AF65-F5344CB8AC3E}">
        <p14:creationId xmlns:p14="http://schemas.microsoft.com/office/powerpoint/2010/main" val="1844963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https://www.goodwin.edu/pdfs/policies/institutional-review-board-procedure.pdf</a:t>
            </a:r>
          </a:p>
          <a:p>
            <a:r>
              <a:rPr lang="en-US" dirty="0" smtClean="0"/>
              <a:t>https://www.goodwin.edu/institutional-effectiveness/institutional-review-board</a:t>
            </a:r>
            <a:endParaRPr lang="en-US" dirty="0"/>
          </a:p>
        </p:txBody>
      </p:sp>
      <p:sp>
        <p:nvSpPr>
          <p:cNvPr id="4" name="Slide Number Placeholder 3"/>
          <p:cNvSpPr>
            <a:spLocks noGrp="1"/>
          </p:cNvSpPr>
          <p:nvPr>
            <p:ph type="sldNum" sz="quarter" idx="10"/>
          </p:nvPr>
        </p:nvSpPr>
        <p:spPr/>
        <p:txBody>
          <a:bodyPr/>
          <a:lstStyle/>
          <a:p>
            <a:fld id="{70A8833F-41A6-3D4F-9D19-182002CCAD2E}" type="slidenum">
              <a:rPr lang="en-US" smtClean="0"/>
              <a:pPr/>
              <a:t>8</a:t>
            </a:fld>
            <a:endParaRPr lang="en-US" dirty="0"/>
          </a:p>
        </p:txBody>
      </p:sp>
    </p:spTree>
    <p:extLst>
      <p:ext uri="{BB962C8B-B14F-4D97-AF65-F5344CB8AC3E}">
        <p14:creationId xmlns:p14="http://schemas.microsoft.com/office/powerpoint/2010/main" val="1039568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Website and procedure</a:t>
            </a:r>
            <a:endParaRPr lang="en-US" dirty="0"/>
          </a:p>
        </p:txBody>
      </p:sp>
      <p:sp>
        <p:nvSpPr>
          <p:cNvPr id="4" name="Slide Number Placeholder 3"/>
          <p:cNvSpPr>
            <a:spLocks noGrp="1"/>
          </p:cNvSpPr>
          <p:nvPr>
            <p:ph type="sldNum" sz="quarter" idx="10"/>
          </p:nvPr>
        </p:nvSpPr>
        <p:spPr/>
        <p:txBody>
          <a:bodyPr/>
          <a:lstStyle/>
          <a:p>
            <a:fld id="{70A8833F-41A6-3D4F-9D19-182002CCAD2E}" type="slidenum">
              <a:rPr lang="en-US" smtClean="0"/>
              <a:pPr/>
              <a:t>9</a:t>
            </a:fld>
            <a:endParaRPr lang="en-US" dirty="0"/>
          </a:p>
        </p:txBody>
      </p:sp>
    </p:spTree>
    <p:extLst>
      <p:ext uri="{BB962C8B-B14F-4D97-AF65-F5344CB8AC3E}">
        <p14:creationId xmlns:p14="http://schemas.microsoft.com/office/powerpoint/2010/main" val="622437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Resources:</a:t>
            </a:r>
          </a:p>
          <a:p>
            <a:r>
              <a:rPr lang="en-US" dirty="0" smtClean="0"/>
              <a:t>Faculty</a:t>
            </a:r>
            <a:r>
              <a:rPr lang="en-US" baseline="0" dirty="0" smtClean="0"/>
              <a:t> resources page in Blackboard – MaryAnn Coughlin – what analysis might go with a research question.</a:t>
            </a:r>
          </a:p>
          <a:p>
            <a:r>
              <a:rPr lang="en-US" baseline="0" dirty="0" smtClean="0"/>
              <a:t>Q and A sessions in the CTE with members of the IRB.</a:t>
            </a:r>
          </a:p>
          <a:p>
            <a:r>
              <a:rPr lang="en-US" baseline="0" dirty="0" smtClean="0"/>
              <a:t>NIH Training - https://phrp.nihtraining.com/users/login.php</a:t>
            </a:r>
          </a:p>
          <a:p>
            <a:endParaRPr lang="en-US" dirty="0"/>
          </a:p>
        </p:txBody>
      </p:sp>
      <p:sp>
        <p:nvSpPr>
          <p:cNvPr id="4" name="Slide Number Placeholder 3"/>
          <p:cNvSpPr>
            <a:spLocks noGrp="1"/>
          </p:cNvSpPr>
          <p:nvPr>
            <p:ph type="sldNum" sz="quarter" idx="10"/>
          </p:nvPr>
        </p:nvSpPr>
        <p:spPr/>
        <p:txBody>
          <a:bodyPr/>
          <a:lstStyle/>
          <a:p>
            <a:fld id="{70A8833F-41A6-3D4F-9D19-182002CCAD2E}" type="slidenum">
              <a:rPr lang="en-US" smtClean="0"/>
              <a:pPr/>
              <a:t>10</a:t>
            </a:fld>
            <a:endParaRPr lang="en-US" dirty="0"/>
          </a:p>
        </p:txBody>
      </p:sp>
    </p:spTree>
    <p:extLst>
      <p:ext uri="{BB962C8B-B14F-4D97-AF65-F5344CB8AC3E}">
        <p14:creationId xmlns:p14="http://schemas.microsoft.com/office/powerpoint/2010/main" val="457317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9A3CF037-F236-3C4F-BBAD-BFAD8AB44AB6}" type="datetimeFigureOut">
              <a:rPr lang="en-US" smtClean="0"/>
              <a:pPr/>
              <a:t>9/25/2018</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9F18879B-6C5D-3E42-90AD-7D6099966AAF}" type="slidenum">
              <a:rPr lang="en-US" smtClean="0"/>
              <a:pPr/>
              <a:t>‹#›</a:t>
            </a:fld>
            <a:endParaRPr lang="en-US" dirty="0"/>
          </a:p>
        </p:txBody>
      </p:sp>
    </p:spTree>
    <p:extLst>
      <p:ext uri="{BB962C8B-B14F-4D97-AF65-F5344CB8AC3E}">
        <p14:creationId xmlns:p14="http://schemas.microsoft.com/office/powerpoint/2010/main" val="244878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9A3CF037-F236-3C4F-BBAD-BFAD8AB44AB6}" type="datetimeFigureOut">
              <a:rPr lang="en-US" smtClean="0"/>
              <a:pPr/>
              <a:t>9/25/2018</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9F18879B-6C5D-3E42-90AD-7D6099966AAF}" type="slidenum">
              <a:rPr lang="en-US" smtClean="0"/>
              <a:pPr/>
              <a:t>‹#›</a:t>
            </a:fld>
            <a:endParaRPr lang="en-US" dirty="0"/>
          </a:p>
        </p:txBody>
      </p:sp>
    </p:spTree>
    <p:extLst>
      <p:ext uri="{BB962C8B-B14F-4D97-AF65-F5344CB8AC3E}">
        <p14:creationId xmlns:p14="http://schemas.microsoft.com/office/powerpoint/2010/main" val="163219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9A3CF037-F236-3C4F-BBAD-BFAD8AB44AB6}" type="datetimeFigureOut">
              <a:rPr lang="en-US" smtClean="0"/>
              <a:pPr/>
              <a:t>9/25/2018</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9F18879B-6C5D-3E42-90AD-7D6099966AAF}" type="slidenum">
              <a:rPr lang="en-US" smtClean="0"/>
              <a:pPr/>
              <a:t>‹#›</a:t>
            </a:fld>
            <a:endParaRPr lang="en-US" dirty="0"/>
          </a:p>
        </p:txBody>
      </p:sp>
    </p:spTree>
    <p:extLst>
      <p:ext uri="{BB962C8B-B14F-4D97-AF65-F5344CB8AC3E}">
        <p14:creationId xmlns:p14="http://schemas.microsoft.com/office/powerpoint/2010/main" val="261885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353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F3E11C9-AEA9-4F7B-9B27-2A4C43316A44}" type="datetimeFigureOut">
              <a:rPr lang="en-US" smtClean="0"/>
              <a:pPr/>
              <a:t>9/25/2018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83B5E9-D21E-49BE-8231-2782ECFBDFD5}" type="slidenum">
              <a:rPr lang="en-US" smtClean="0"/>
              <a:pPr/>
              <a:t>‹#›</a:t>
            </a:fld>
            <a:endParaRPr lang="en-US" dirty="0"/>
          </a:p>
        </p:txBody>
      </p:sp>
    </p:spTree>
    <p:extLst>
      <p:ext uri="{BB962C8B-B14F-4D97-AF65-F5344CB8AC3E}">
        <p14:creationId xmlns:p14="http://schemas.microsoft.com/office/powerpoint/2010/main" val="80744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3E11C9-AEA9-4F7B-9B27-2A4C43316A44}" type="datetimeFigureOut">
              <a:rPr lang="en-US" smtClean="0"/>
              <a:pPr/>
              <a:t>9/25/2018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83B5E9-D21E-49BE-8231-2782ECFBDFD5}" type="slidenum">
              <a:rPr lang="en-US" smtClean="0"/>
              <a:pPr/>
              <a:t>‹#›</a:t>
            </a:fld>
            <a:endParaRPr lang="en-US" dirty="0"/>
          </a:p>
        </p:txBody>
      </p:sp>
    </p:spTree>
    <p:extLst>
      <p:ext uri="{BB962C8B-B14F-4D97-AF65-F5344CB8AC3E}">
        <p14:creationId xmlns:p14="http://schemas.microsoft.com/office/powerpoint/2010/main" val="33145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3E11C9-AEA9-4F7B-9B27-2A4C43316A44}" type="datetimeFigureOut">
              <a:rPr lang="en-US" smtClean="0"/>
              <a:pPr/>
              <a:t>9/25/2018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83B5E9-D21E-49BE-8231-2782ECFBDFD5}" type="slidenum">
              <a:rPr lang="en-US" smtClean="0"/>
              <a:pPr/>
              <a:t>‹#›</a:t>
            </a:fld>
            <a:endParaRPr lang="en-US" dirty="0"/>
          </a:p>
        </p:txBody>
      </p:sp>
    </p:spTree>
    <p:extLst>
      <p:ext uri="{BB962C8B-B14F-4D97-AF65-F5344CB8AC3E}">
        <p14:creationId xmlns:p14="http://schemas.microsoft.com/office/powerpoint/2010/main" val="76949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3E11C9-AEA9-4F7B-9B27-2A4C43316A44}" type="datetimeFigureOut">
              <a:rPr lang="en-US" smtClean="0"/>
              <a:pPr/>
              <a:t>9/25/2018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83B5E9-D21E-49BE-8231-2782ECFBDFD5}" type="slidenum">
              <a:rPr lang="en-US" smtClean="0"/>
              <a:pPr/>
              <a:t>‹#›</a:t>
            </a:fld>
            <a:endParaRPr lang="en-US" dirty="0"/>
          </a:p>
        </p:txBody>
      </p:sp>
    </p:spTree>
    <p:extLst>
      <p:ext uri="{BB962C8B-B14F-4D97-AF65-F5344CB8AC3E}">
        <p14:creationId xmlns:p14="http://schemas.microsoft.com/office/powerpoint/2010/main" val="2987007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3E11C9-AEA9-4F7B-9B27-2A4C43316A44}" type="datetimeFigureOut">
              <a:rPr lang="en-US" smtClean="0"/>
              <a:pPr/>
              <a:t>9/25/2018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83B5E9-D21E-49BE-8231-2782ECFBDFD5}" type="slidenum">
              <a:rPr lang="en-US" smtClean="0"/>
              <a:pPr/>
              <a:t>‹#›</a:t>
            </a:fld>
            <a:endParaRPr lang="en-US" dirty="0"/>
          </a:p>
        </p:txBody>
      </p:sp>
    </p:spTree>
    <p:extLst>
      <p:ext uri="{BB962C8B-B14F-4D97-AF65-F5344CB8AC3E}">
        <p14:creationId xmlns:p14="http://schemas.microsoft.com/office/powerpoint/2010/main" val="127500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3E11C9-AEA9-4F7B-9B27-2A4C43316A44}" type="datetimeFigureOut">
              <a:rPr lang="en-US" smtClean="0"/>
              <a:pPr/>
              <a:t>9/25/2018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83B5E9-D21E-49BE-8231-2782ECFBDFD5}" type="slidenum">
              <a:rPr lang="en-US" smtClean="0"/>
              <a:pPr/>
              <a:t>‹#›</a:t>
            </a:fld>
            <a:endParaRPr lang="en-US" dirty="0"/>
          </a:p>
        </p:txBody>
      </p:sp>
    </p:spTree>
    <p:extLst>
      <p:ext uri="{BB962C8B-B14F-4D97-AF65-F5344CB8AC3E}">
        <p14:creationId xmlns:p14="http://schemas.microsoft.com/office/powerpoint/2010/main" val="207327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3E11C9-AEA9-4F7B-9B27-2A4C43316A44}" type="datetimeFigureOut">
              <a:rPr lang="en-US" smtClean="0"/>
              <a:pPr/>
              <a:t>9/25/2018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83B5E9-D21E-49BE-8231-2782ECFBDFD5}" type="slidenum">
              <a:rPr lang="en-US" smtClean="0"/>
              <a:pPr/>
              <a:t>‹#›</a:t>
            </a:fld>
            <a:endParaRPr lang="en-US" dirty="0"/>
          </a:p>
        </p:txBody>
      </p:sp>
    </p:spTree>
    <p:extLst>
      <p:ext uri="{BB962C8B-B14F-4D97-AF65-F5344CB8AC3E}">
        <p14:creationId xmlns:p14="http://schemas.microsoft.com/office/powerpoint/2010/main" val="129766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9A3CF037-F236-3C4F-BBAD-BFAD8AB44AB6}" type="datetimeFigureOut">
              <a:rPr lang="en-US" smtClean="0"/>
              <a:pPr/>
              <a:t>9/25/2018</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9F18879B-6C5D-3E42-90AD-7D6099966AAF}" type="slidenum">
              <a:rPr lang="en-US" smtClean="0"/>
              <a:pPr/>
              <a:t>‹#›</a:t>
            </a:fld>
            <a:endParaRPr lang="en-US" dirty="0"/>
          </a:p>
        </p:txBody>
      </p:sp>
    </p:spTree>
    <p:extLst>
      <p:ext uri="{BB962C8B-B14F-4D97-AF65-F5344CB8AC3E}">
        <p14:creationId xmlns:p14="http://schemas.microsoft.com/office/powerpoint/2010/main" val="3221313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3E11C9-AEA9-4F7B-9B27-2A4C43316A44}" type="datetimeFigureOut">
              <a:rPr lang="en-US" smtClean="0"/>
              <a:pPr/>
              <a:t>9/25/2018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83B5E9-D21E-49BE-8231-2782ECFBDFD5}" type="slidenum">
              <a:rPr lang="en-US" smtClean="0"/>
              <a:pPr/>
              <a:t>‹#›</a:t>
            </a:fld>
            <a:endParaRPr lang="en-US" dirty="0"/>
          </a:p>
        </p:txBody>
      </p:sp>
    </p:spTree>
    <p:extLst>
      <p:ext uri="{BB962C8B-B14F-4D97-AF65-F5344CB8AC3E}">
        <p14:creationId xmlns:p14="http://schemas.microsoft.com/office/powerpoint/2010/main" val="54972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3E11C9-AEA9-4F7B-9B27-2A4C43316A44}" type="datetimeFigureOut">
              <a:rPr lang="en-US" smtClean="0"/>
              <a:pPr/>
              <a:t>9/25/2018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83B5E9-D21E-49BE-8231-2782ECFBDFD5}" type="slidenum">
              <a:rPr lang="en-US" smtClean="0"/>
              <a:pPr/>
              <a:t>‹#›</a:t>
            </a:fld>
            <a:endParaRPr lang="en-US" dirty="0"/>
          </a:p>
        </p:txBody>
      </p:sp>
    </p:spTree>
    <p:extLst>
      <p:ext uri="{BB962C8B-B14F-4D97-AF65-F5344CB8AC3E}">
        <p14:creationId xmlns:p14="http://schemas.microsoft.com/office/powerpoint/2010/main" val="166359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3E11C9-AEA9-4F7B-9B27-2A4C43316A44}" type="datetimeFigureOut">
              <a:rPr lang="en-US" smtClean="0"/>
              <a:pPr/>
              <a:t>9/25/2018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83B5E9-D21E-49BE-8231-2782ECFBDFD5}" type="slidenum">
              <a:rPr lang="en-US" smtClean="0"/>
              <a:pPr/>
              <a:t>‹#›</a:t>
            </a:fld>
            <a:endParaRPr lang="en-US" dirty="0"/>
          </a:p>
        </p:txBody>
      </p:sp>
    </p:spTree>
    <p:extLst>
      <p:ext uri="{BB962C8B-B14F-4D97-AF65-F5344CB8AC3E}">
        <p14:creationId xmlns:p14="http://schemas.microsoft.com/office/powerpoint/2010/main" val="367427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3E11C9-AEA9-4F7B-9B27-2A4C43316A44}" type="datetimeFigureOut">
              <a:rPr lang="en-US" smtClean="0"/>
              <a:pPr/>
              <a:t>9/25/2018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83B5E9-D21E-49BE-8231-2782ECFBDFD5}" type="slidenum">
              <a:rPr lang="en-US" smtClean="0"/>
              <a:pPr/>
              <a:t>‹#›</a:t>
            </a:fld>
            <a:endParaRPr lang="en-US" dirty="0"/>
          </a:p>
        </p:txBody>
      </p:sp>
    </p:spTree>
    <p:extLst>
      <p:ext uri="{BB962C8B-B14F-4D97-AF65-F5344CB8AC3E}">
        <p14:creationId xmlns:p14="http://schemas.microsoft.com/office/powerpoint/2010/main" val="154750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9A3CF037-F236-3C4F-BBAD-BFAD8AB44AB6}" type="datetimeFigureOut">
              <a:rPr lang="en-US" smtClean="0"/>
              <a:pPr/>
              <a:t>9/25/2018</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9F18879B-6C5D-3E42-90AD-7D6099966AAF}" type="slidenum">
              <a:rPr lang="en-US" smtClean="0"/>
              <a:pPr/>
              <a:t>‹#›</a:t>
            </a:fld>
            <a:endParaRPr lang="en-US" dirty="0"/>
          </a:p>
        </p:txBody>
      </p:sp>
    </p:spTree>
    <p:extLst>
      <p:ext uri="{BB962C8B-B14F-4D97-AF65-F5344CB8AC3E}">
        <p14:creationId xmlns:p14="http://schemas.microsoft.com/office/powerpoint/2010/main" val="399288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9A3CF037-F236-3C4F-BBAD-BFAD8AB44AB6}" type="datetimeFigureOut">
              <a:rPr lang="en-US" smtClean="0"/>
              <a:pPr/>
              <a:t>9/25/2018</a:t>
            </a:fld>
            <a:endParaRPr lang="en-US"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9F18879B-6C5D-3E42-90AD-7D6099966AAF}" type="slidenum">
              <a:rPr lang="en-US" smtClean="0"/>
              <a:pPr/>
              <a:t>‹#›</a:t>
            </a:fld>
            <a:endParaRPr lang="en-US" dirty="0"/>
          </a:p>
        </p:txBody>
      </p:sp>
    </p:spTree>
    <p:extLst>
      <p:ext uri="{BB962C8B-B14F-4D97-AF65-F5344CB8AC3E}">
        <p14:creationId xmlns:p14="http://schemas.microsoft.com/office/powerpoint/2010/main" val="315367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9A3CF037-F236-3C4F-BBAD-BFAD8AB44AB6}" type="datetimeFigureOut">
              <a:rPr lang="en-US" smtClean="0"/>
              <a:pPr/>
              <a:t>9/25/2018</a:t>
            </a:fld>
            <a:endParaRPr lang="en-US" dirty="0"/>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9F18879B-6C5D-3E42-90AD-7D6099966AAF}" type="slidenum">
              <a:rPr lang="en-US" smtClean="0"/>
              <a:pPr/>
              <a:t>‹#›</a:t>
            </a:fld>
            <a:endParaRPr lang="en-US" dirty="0"/>
          </a:p>
        </p:txBody>
      </p:sp>
    </p:spTree>
    <p:extLst>
      <p:ext uri="{BB962C8B-B14F-4D97-AF65-F5344CB8AC3E}">
        <p14:creationId xmlns:p14="http://schemas.microsoft.com/office/powerpoint/2010/main" val="106831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9A3CF037-F236-3C4F-BBAD-BFAD8AB44AB6}" type="datetimeFigureOut">
              <a:rPr lang="en-US" smtClean="0"/>
              <a:pPr/>
              <a:t>9/25/2018</a:t>
            </a:fld>
            <a:endParaRPr lang="en-US" dirty="0"/>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9F18879B-6C5D-3E42-90AD-7D6099966AAF}" type="slidenum">
              <a:rPr lang="en-US" smtClean="0"/>
              <a:pPr/>
              <a:t>‹#›</a:t>
            </a:fld>
            <a:endParaRPr lang="en-US" dirty="0"/>
          </a:p>
        </p:txBody>
      </p:sp>
    </p:spTree>
    <p:extLst>
      <p:ext uri="{BB962C8B-B14F-4D97-AF65-F5344CB8AC3E}">
        <p14:creationId xmlns:p14="http://schemas.microsoft.com/office/powerpoint/2010/main" val="212884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9A3CF037-F236-3C4F-BBAD-BFAD8AB44AB6}" type="datetimeFigureOut">
              <a:rPr lang="en-US" smtClean="0"/>
              <a:pPr/>
              <a:t>9/25/2018</a:t>
            </a:fld>
            <a:endParaRPr lang="en-US" dirty="0"/>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9F18879B-6C5D-3E42-90AD-7D6099966AAF}" type="slidenum">
              <a:rPr lang="en-US" smtClean="0"/>
              <a:pPr/>
              <a:t>‹#›</a:t>
            </a:fld>
            <a:endParaRPr lang="en-US" dirty="0"/>
          </a:p>
        </p:txBody>
      </p:sp>
    </p:spTree>
    <p:extLst>
      <p:ext uri="{BB962C8B-B14F-4D97-AF65-F5344CB8AC3E}">
        <p14:creationId xmlns:p14="http://schemas.microsoft.com/office/powerpoint/2010/main" val="123078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9A3CF037-F236-3C4F-BBAD-BFAD8AB44AB6}" type="datetimeFigureOut">
              <a:rPr lang="en-US" smtClean="0"/>
              <a:pPr/>
              <a:t>9/25/2018</a:t>
            </a:fld>
            <a:endParaRPr lang="en-US"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9F18879B-6C5D-3E42-90AD-7D6099966AAF}" type="slidenum">
              <a:rPr lang="en-US" smtClean="0"/>
              <a:pPr/>
              <a:t>‹#›</a:t>
            </a:fld>
            <a:endParaRPr lang="en-US" dirty="0"/>
          </a:p>
        </p:txBody>
      </p:sp>
    </p:spTree>
    <p:extLst>
      <p:ext uri="{BB962C8B-B14F-4D97-AF65-F5344CB8AC3E}">
        <p14:creationId xmlns:p14="http://schemas.microsoft.com/office/powerpoint/2010/main" val="1597797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9A3CF037-F236-3C4F-BBAD-BFAD8AB44AB6}" type="datetimeFigureOut">
              <a:rPr lang="en-US" smtClean="0"/>
              <a:pPr/>
              <a:t>9/25/2018</a:t>
            </a:fld>
            <a:endParaRPr lang="en-US"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9F18879B-6C5D-3E42-90AD-7D6099966AAF}" type="slidenum">
              <a:rPr lang="en-US" smtClean="0"/>
              <a:pPr/>
              <a:t>‹#›</a:t>
            </a:fld>
            <a:endParaRPr lang="en-US" dirty="0"/>
          </a:p>
        </p:txBody>
      </p:sp>
    </p:spTree>
    <p:extLst>
      <p:ext uri="{BB962C8B-B14F-4D97-AF65-F5344CB8AC3E}">
        <p14:creationId xmlns:p14="http://schemas.microsoft.com/office/powerpoint/2010/main" val="72240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14">
            <a:extLst>
              <a:ext uri="{28A0092B-C50C-407E-A947-70E740481C1C}">
                <a14:useLocalDpi xmlns:a14="http://schemas.microsoft.com/office/drawing/2010/main" val="0"/>
              </a:ext>
            </a:extLst>
          </a:blip>
          <a:srcRect t="7560" b="7834"/>
          <a:stretch/>
        </p:blipFill>
        <p:spPr>
          <a:xfrm>
            <a:off x="0" y="-16727"/>
            <a:ext cx="9144000" cy="5160227"/>
          </a:xfrm>
          <a:prstGeom prst="rect">
            <a:avLst/>
          </a:prstGeom>
        </p:spPr>
      </p:pic>
      <p:sp>
        <p:nvSpPr>
          <p:cNvPr id="17" name="Title Placeholder 16"/>
          <p:cNvSpPr>
            <a:spLocks noGrp="1"/>
          </p:cNvSpPr>
          <p:nvPr>
            <p:ph type="title"/>
          </p:nvPr>
        </p:nvSpPr>
        <p:spPr>
          <a:xfrm>
            <a:off x="628650" y="274638"/>
            <a:ext cx="7886700" cy="49538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433871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920" userDrawn="1">
          <p15:clr>
            <a:srgbClr val="F26B43"/>
          </p15:clr>
        </p15:guide>
        <p15:guide id="4" pos="3840" userDrawn="1">
          <p15:clr>
            <a:srgbClr val="F26B43"/>
          </p15:clr>
        </p15:guide>
        <p15:guide id="5" orient="horz" pos="1092" userDrawn="1">
          <p15:clr>
            <a:srgbClr val="F26B43"/>
          </p15:clr>
        </p15:guide>
        <p15:guide id="6" orient="horz" pos="214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5F3E11C9-AEA9-4F7B-9B27-2A4C43316A44}" type="datetimeFigureOut">
              <a:rPr lang="en-US" smtClean="0"/>
              <a:pPr/>
              <a:t>9/25/2018</a:t>
            </a:fld>
            <a:endParaRPr lang="en-US" dirty="0"/>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3383B5E9-D21E-49BE-8231-2782ECFBDFD5}" type="slidenum">
              <a:rPr lang="en-US" smtClean="0"/>
              <a:pPr/>
              <a:t>‹#›</a:t>
            </a:fld>
            <a:endParaRPr lang="en-US" dirty="0"/>
          </a:p>
        </p:txBody>
      </p:sp>
    </p:spTree>
    <p:extLst>
      <p:ext uri="{BB962C8B-B14F-4D97-AF65-F5344CB8AC3E}">
        <p14:creationId xmlns:p14="http://schemas.microsoft.com/office/powerpoint/2010/main" val="12564177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extBox 1"/>
          <p:cNvSpPr txBox="1"/>
          <p:nvPr/>
        </p:nvSpPr>
        <p:spPr>
          <a:xfrm>
            <a:off x="4616778" y="2749658"/>
            <a:ext cx="4712634" cy="1354217"/>
          </a:xfrm>
          <a:prstGeom prst="rect">
            <a:avLst/>
          </a:prstGeom>
          <a:noFill/>
        </p:spPr>
        <p:txBody>
          <a:bodyPr wrap="square" rtlCol="0">
            <a:spAutoFit/>
          </a:bodyPr>
          <a:lstStyle/>
          <a:p>
            <a:endParaRPr lang="en-US" dirty="0">
              <a:solidFill>
                <a:schemeClr val="bg1"/>
              </a:solidFill>
            </a:endParaRPr>
          </a:p>
          <a:p>
            <a:r>
              <a:rPr lang="en-US" sz="1600" dirty="0">
                <a:solidFill>
                  <a:schemeClr val="tx1">
                    <a:lumMod val="65000"/>
                    <a:lumOff val="35000"/>
                  </a:schemeClr>
                </a:solidFill>
              </a:rPr>
              <a:t>Presented by: </a:t>
            </a:r>
            <a:endParaRPr lang="en-US" sz="1600" dirty="0" smtClean="0">
              <a:solidFill>
                <a:schemeClr val="tx1">
                  <a:lumMod val="65000"/>
                  <a:lumOff val="35000"/>
                </a:schemeClr>
              </a:solidFill>
            </a:endParaRPr>
          </a:p>
          <a:p>
            <a:r>
              <a:rPr lang="en-US" sz="1600" dirty="0" smtClean="0">
                <a:solidFill>
                  <a:schemeClr val="tx1">
                    <a:lumMod val="65000"/>
                    <a:lumOff val="35000"/>
                  </a:schemeClr>
                </a:solidFill>
              </a:rPr>
              <a:t>Melissa Quinlan, PhD </a:t>
            </a:r>
            <a:endParaRPr lang="en-US" sz="1600" dirty="0" smtClean="0">
              <a:solidFill>
                <a:schemeClr val="tx1">
                  <a:lumMod val="65000"/>
                  <a:lumOff val="35000"/>
                </a:schemeClr>
              </a:solidFill>
            </a:endParaRPr>
          </a:p>
          <a:p>
            <a:r>
              <a:rPr lang="en-US" sz="1600" dirty="0" smtClean="0">
                <a:solidFill>
                  <a:schemeClr val="tx1">
                    <a:lumMod val="65000"/>
                    <a:lumOff val="35000"/>
                  </a:schemeClr>
                </a:solidFill>
              </a:rPr>
              <a:t>Co-Chair </a:t>
            </a:r>
            <a:r>
              <a:rPr lang="en-US" sz="1600" dirty="0" smtClean="0">
                <a:solidFill>
                  <a:schemeClr val="tx1">
                    <a:lumMod val="65000"/>
                    <a:lumOff val="35000"/>
                  </a:schemeClr>
                </a:solidFill>
              </a:rPr>
              <a:t>Institutional Review Board</a:t>
            </a:r>
          </a:p>
          <a:p>
            <a:r>
              <a:rPr lang="en-US" sz="1600" dirty="0" smtClean="0">
                <a:solidFill>
                  <a:schemeClr val="tx1">
                    <a:lumMod val="65000"/>
                    <a:lumOff val="35000"/>
                  </a:schemeClr>
                </a:solidFill>
              </a:rPr>
              <a:t>Goodwin College</a:t>
            </a:r>
            <a:endParaRPr lang="en-US" sz="1600" dirty="0">
              <a:solidFill>
                <a:schemeClr val="tx1">
                  <a:lumMod val="65000"/>
                  <a:lumOff val="35000"/>
                </a:schemeClr>
              </a:solidFill>
            </a:endParaRPr>
          </a:p>
        </p:txBody>
      </p:sp>
      <p:grpSp>
        <p:nvGrpSpPr>
          <p:cNvPr id="11" name="Group 10"/>
          <p:cNvGrpSpPr/>
          <p:nvPr/>
        </p:nvGrpSpPr>
        <p:grpSpPr>
          <a:xfrm>
            <a:off x="4697559" y="2084597"/>
            <a:ext cx="4168875" cy="765482"/>
            <a:chOff x="1503767" y="1982217"/>
            <a:chExt cx="4700507" cy="1185079"/>
          </a:xfrm>
        </p:grpSpPr>
        <p:sp>
          <p:nvSpPr>
            <p:cNvPr id="9" name="Rectangle 8"/>
            <p:cNvSpPr/>
            <p:nvPr/>
          </p:nvSpPr>
          <p:spPr>
            <a:xfrm>
              <a:off x="1503767" y="1982217"/>
              <a:ext cx="4592233" cy="1185079"/>
            </a:xfrm>
            <a:prstGeom prst="rect">
              <a:avLst/>
            </a:prstGeom>
            <a:solidFill>
              <a:schemeClr val="bg1">
                <a:alpha val="58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TextBox 9"/>
            <p:cNvSpPr txBox="1"/>
            <p:nvPr/>
          </p:nvSpPr>
          <p:spPr>
            <a:xfrm>
              <a:off x="1612041" y="2102207"/>
              <a:ext cx="4592233" cy="369332"/>
            </a:xfrm>
            <a:prstGeom prst="rect">
              <a:avLst/>
            </a:prstGeom>
            <a:noFill/>
          </p:spPr>
          <p:txBody>
            <a:bodyPr wrap="square" rtlCol="0">
              <a:spAutoFit/>
            </a:bodyPr>
            <a:lstStyle/>
            <a:p>
              <a:r>
                <a:rPr lang="en-US" spc="300" dirty="0" smtClean="0">
                  <a:solidFill>
                    <a:schemeClr val="accent3">
                      <a:lumMod val="50000"/>
                    </a:schemeClr>
                  </a:solidFill>
                </a:rPr>
                <a:t>Elements of a Proposal</a:t>
              </a:r>
              <a:endParaRPr lang="en-US" dirty="0"/>
            </a:p>
          </p:txBody>
        </p:sp>
      </p:grpSp>
      <p:sp>
        <p:nvSpPr>
          <p:cNvPr id="7" name="TextBox 6"/>
          <p:cNvSpPr txBox="1"/>
          <p:nvPr/>
        </p:nvSpPr>
        <p:spPr>
          <a:xfrm>
            <a:off x="4543850" y="694760"/>
            <a:ext cx="4245566" cy="1656864"/>
          </a:xfrm>
          <a:prstGeom prst="rect">
            <a:avLst/>
          </a:prstGeom>
          <a:noFill/>
        </p:spPr>
        <p:txBody>
          <a:bodyPr wrap="square" rtlCol="0">
            <a:spAutoFit/>
          </a:bodyPr>
          <a:lstStyle/>
          <a:p>
            <a:pPr>
              <a:lnSpc>
                <a:spcPts val="4900"/>
              </a:lnSpc>
            </a:pPr>
            <a:r>
              <a:rPr lang="en-US" sz="6000" b="1" spc="300" dirty="0" smtClean="0">
                <a:solidFill>
                  <a:schemeClr val="tx1">
                    <a:lumMod val="65000"/>
                    <a:lumOff val="35000"/>
                  </a:schemeClr>
                </a:solidFill>
              </a:rPr>
              <a:t>The Role of the IRB</a:t>
            </a:r>
            <a:endParaRPr lang="en-US" sz="6000" b="1" spc="300" dirty="0">
              <a:solidFill>
                <a:schemeClr val="tx1">
                  <a:lumMod val="65000"/>
                  <a:lumOff val="35000"/>
                </a:schemeClr>
              </a:solidFill>
            </a:endParaRPr>
          </a:p>
          <a:p>
            <a:endParaRPr lang="en-US" sz="2000" spc="300" dirty="0">
              <a:solidFill>
                <a:schemeClr val="bg1"/>
              </a:solidFill>
            </a:endParaRPr>
          </a:p>
        </p:txBody>
      </p:sp>
      <p:sp>
        <p:nvSpPr>
          <p:cNvPr id="8" name="Rectangle 7"/>
          <p:cNvSpPr/>
          <p:nvPr/>
        </p:nvSpPr>
        <p:spPr>
          <a:xfrm flipH="1">
            <a:off x="4438072" y="635508"/>
            <a:ext cx="57848" cy="4083253"/>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0" y="848360"/>
            <a:ext cx="4459815" cy="3220720"/>
          </a:xfrm>
          <a:prstGeom prst="rect">
            <a:avLst/>
          </a:prstGeom>
          <a:ln>
            <a:noFill/>
          </a:ln>
          <a:effectLst>
            <a:glow rad="127000">
              <a:schemeClr val="accent1">
                <a:alpha val="0"/>
              </a:schemeClr>
            </a:glow>
            <a:softEdge rad="317500"/>
          </a:effectLst>
        </p:spPr>
      </p:pic>
    </p:spTree>
    <p:extLst>
      <p:ext uri="{BB962C8B-B14F-4D97-AF65-F5344CB8AC3E}">
        <p14:creationId xmlns:p14="http://schemas.microsoft.com/office/powerpoint/2010/main" val="3442241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Horizontal)">
                                      <p:cBhvr>
                                        <p:cTn id="7" dur="500"/>
                                        <p:tgtEl>
                                          <p:spTgt spid="8"/>
                                        </p:tgtEl>
                                      </p:cBhvr>
                                    </p:animEffect>
                                  </p:childTnLst>
                                </p:cTn>
                              </p:par>
                            </p:childTnLst>
                          </p:cTn>
                        </p:par>
                        <p:par>
                          <p:cTn id="8" fill="hold">
                            <p:stCondLst>
                              <p:cond delay="500"/>
                            </p:stCondLst>
                            <p:childTnLst>
                              <p:par>
                                <p:cTn id="9" presetID="2" presetClass="entr" presetSubtype="8" decel="10000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par>
                                <p:cTn id="13" presetID="12" presetClass="entr" presetSubtype="1" fill="hold" nodeType="withEffect">
                                  <p:stCondLst>
                                    <p:cond delay="6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p:tgtEl>
                                          <p:spTgt spid="11"/>
                                        </p:tgtEl>
                                        <p:attrNameLst>
                                          <p:attrName>ppt_y</p:attrName>
                                        </p:attrNameLst>
                                      </p:cBhvr>
                                      <p:tavLst>
                                        <p:tav tm="0">
                                          <p:val>
                                            <p:strVal val="#ppt_y-#ppt_h*1.125000"/>
                                          </p:val>
                                        </p:tav>
                                        <p:tav tm="100000">
                                          <p:val>
                                            <p:strVal val="#ppt_y"/>
                                          </p:val>
                                        </p:tav>
                                      </p:tavLst>
                                    </p:anim>
                                    <p:animEffect transition="in" filter="wipe(down)">
                                      <p:cBhvr>
                                        <p:cTn id="16" dur="500"/>
                                        <p:tgtEl>
                                          <p:spTgt spid="11"/>
                                        </p:tgtEl>
                                      </p:cBhvr>
                                    </p:animEffect>
                                  </p:childTnLst>
                                </p:cTn>
                              </p:par>
                            </p:childTnLst>
                          </p:cTn>
                        </p:par>
                        <p:par>
                          <p:cTn id="17" fill="hold">
                            <p:stCondLst>
                              <p:cond delay="1600"/>
                            </p:stCondLst>
                            <p:childTnLst>
                              <p:par>
                                <p:cTn id="18" presetID="12" presetClass="entr" presetSubtype="1"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p:tgtEl>
                                          <p:spTgt spid="2"/>
                                        </p:tgtEl>
                                        <p:attrNameLst>
                                          <p:attrName>ppt_y</p:attrName>
                                        </p:attrNameLst>
                                      </p:cBhvr>
                                      <p:tavLst>
                                        <p:tav tm="0">
                                          <p:val>
                                            <p:strVal val="#ppt_y-#ppt_h*1.125000"/>
                                          </p:val>
                                        </p:tav>
                                        <p:tav tm="100000">
                                          <p:val>
                                            <p:strVal val="#ppt_y"/>
                                          </p:val>
                                        </p:tav>
                                      </p:tavLst>
                                    </p:anim>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664813" y="622873"/>
            <a:ext cx="3040913" cy="621046"/>
          </a:xfrm>
          <a:prstGeom prst="rect">
            <a:avLst/>
          </a:prstGeom>
          <a:solidFill>
            <a:schemeClr val="accent5"/>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bIns="91440" rtlCol="0" anchor="b" anchorCtr="1"/>
          <a:lstStyle/>
          <a:p>
            <a:r>
              <a:rPr lang="en-US" dirty="0" smtClean="0"/>
              <a:t>Why IRB Approval is Delayed</a:t>
            </a:r>
            <a:endParaRPr lang="en-US" dirty="0"/>
          </a:p>
        </p:txBody>
      </p:sp>
      <p:grpSp>
        <p:nvGrpSpPr>
          <p:cNvPr id="4" name="Group 3"/>
          <p:cNvGrpSpPr/>
          <p:nvPr/>
        </p:nvGrpSpPr>
        <p:grpSpPr>
          <a:xfrm>
            <a:off x="584603" y="0"/>
            <a:ext cx="4115733" cy="737937"/>
            <a:chOff x="584603" y="0"/>
            <a:chExt cx="4115733" cy="737937"/>
          </a:xfrm>
        </p:grpSpPr>
        <p:sp>
          <p:nvSpPr>
            <p:cNvPr id="5" name="Snip Single Corner Rectangle 4"/>
            <p:cNvSpPr/>
            <p:nvPr/>
          </p:nvSpPr>
          <p:spPr>
            <a:xfrm flipV="1">
              <a:off x="584603" y="0"/>
              <a:ext cx="4115733" cy="737937"/>
            </a:xfrm>
            <a:prstGeom prst="snip1Rect">
              <a:avLst>
                <a:gd name="adj" fmla="val 50000"/>
              </a:avLst>
            </a:prstGeom>
            <a:solidFill>
              <a:schemeClr val="accent3"/>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rtlCol="0" anchor="ctr"/>
            <a:lstStyle/>
            <a:p>
              <a:endParaRPr lang="en-US" dirty="0"/>
            </a:p>
          </p:txBody>
        </p:sp>
        <p:sp>
          <p:nvSpPr>
            <p:cNvPr id="6" name="TextBox 5"/>
            <p:cNvSpPr txBox="1"/>
            <p:nvPr/>
          </p:nvSpPr>
          <p:spPr>
            <a:xfrm>
              <a:off x="759492" y="141650"/>
              <a:ext cx="3902155" cy="400110"/>
            </a:xfrm>
            <a:prstGeom prst="rect">
              <a:avLst/>
            </a:prstGeom>
            <a:noFill/>
          </p:spPr>
          <p:txBody>
            <a:bodyPr wrap="square" rtlCol="0">
              <a:spAutoFit/>
            </a:bodyPr>
            <a:lstStyle/>
            <a:p>
              <a:r>
                <a:rPr lang="en-US" sz="2000" dirty="0" smtClean="0">
                  <a:solidFill>
                    <a:schemeClr val="bg1"/>
                  </a:solidFill>
                </a:rPr>
                <a:t>Top Reasons </a:t>
              </a:r>
              <a:endParaRPr lang="en-US" dirty="0">
                <a:solidFill>
                  <a:schemeClr val="bg1"/>
                </a:solidFill>
              </a:endParaRPr>
            </a:p>
          </p:txBody>
        </p:sp>
      </p:grpSp>
      <p:sp>
        <p:nvSpPr>
          <p:cNvPr id="20" name="Rectangle 19"/>
          <p:cNvSpPr/>
          <p:nvPr/>
        </p:nvSpPr>
        <p:spPr>
          <a:xfrm>
            <a:off x="247650" y="1638300"/>
            <a:ext cx="2038350" cy="1409700"/>
          </a:xfrm>
          <a:prstGeom prst="rect">
            <a:avLst/>
          </a:prstGeom>
          <a:solidFill>
            <a:schemeClr val="tx2"/>
          </a:solidFill>
          <a:ln w="50800">
            <a:solidFill>
              <a:schemeClr val="bg1"/>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The Consent</a:t>
            </a:r>
            <a:endParaRPr lang="en-US" dirty="0"/>
          </a:p>
        </p:txBody>
      </p:sp>
      <p:sp>
        <p:nvSpPr>
          <p:cNvPr id="21" name="Rectangle 20"/>
          <p:cNvSpPr/>
          <p:nvPr/>
        </p:nvSpPr>
        <p:spPr>
          <a:xfrm>
            <a:off x="2443506" y="1638300"/>
            <a:ext cx="2038350" cy="1409700"/>
          </a:xfrm>
          <a:prstGeom prst="rect">
            <a:avLst/>
          </a:prstGeom>
          <a:solidFill>
            <a:schemeClr val="tx2">
              <a:lumMod val="75000"/>
            </a:schemeClr>
          </a:solidFill>
          <a:ln w="50800">
            <a:solidFill>
              <a:schemeClr val="bg1"/>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Incomplete Research Questions</a:t>
            </a:r>
          </a:p>
        </p:txBody>
      </p:sp>
      <p:sp>
        <p:nvSpPr>
          <p:cNvPr id="22" name="Rectangle 21"/>
          <p:cNvSpPr/>
          <p:nvPr/>
        </p:nvSpPr>
        <p:spPr>
          <a:xfrm>
            <a:off x="4639362" y="1638300"/>
            <a:ext cx="2038350" cy="1409700"/>
          </a:xfrm>
          <a:prstGeom prst="rect">
            <a:avLst/>
          </a:prstGeom>
          <a:solidFill>
            <a:schemeClr val="tx2"/>
          </a:solidFill>
          <a:ln w="50800">
            <a:solidFill>
              <a:schemeClr val="bg1"/>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No background information</a:t>
            </a:r>
            <a:endParaRPr lang="en-US" dirty="0"/>
          </a:p>
        </p:txBody>
      </p:sp>
      <p:sp>
        <p:nvSpPr>
          <p:cNvPr id="23" name="Rectangle 22"/>
          <p:cNvSpPr/>
          <p:nvPr/>
        </p:nvSpPr>
        <p:spPr>
          <a:xfrm>
            <a:off x="6835218" y="1638300"/>
            <a:ext cx="2038350" cy="1409700"/>
          </a:xfrm>
          <a:prstGeom prst="rect">
            <a:avLst/>
          </a:prstGeom>
          <a:solidFill>
            <a:schemeClr val="tx2">
              <a:lumMod val="75000"/>
            </a:schemeClr>
          </a:solidFill>
          <a:ln w="50800">
            <a:solidFill>
              <a:schemeClr val="bg1"/>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Instrumentation is not submitted with proposal</a:t>
            </a:r>
            <a:endParaRPr lang="en-US" dirty="0"/>
          </a:p>
        </p:txBody>
      </p:sp>
      <p:sp>
        <p:nvSpPr>
          <p:cNvPr id="24" name="Rectangle 23"/>
          <p:cNvSpPr/>
          <p:nvPr/>
        </p:nvSpPr>
        <p:spPr>
          <a:xfrm>
            <a:off x="247650" y="3211618"/>
            <a:ext cx="2038350" cy="1409700"/>
          </a:xfrm>
          <a:prstGeom prst="rect">
            <a:avLst/>
          </a:prstGeom>
          <a:solidFill>
            <a:schemeClr val="tx2">
              <a:lumMod val="75000"/>
            </a:schemeClr>
          </a:solidFill>
          <a:ln w="50800">
            <a:solidFill>
              <a:schemeClr val="bg1"/>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Significance????</a:t>
            </a:r>
            <a:endParaRPr lang="en-US" dirty="0"/>
          </a:p>
        </p:txBody>
      </p:sp>
      <p:sp>
        <p:nvSpPr>
          <p:cNvPr id="25" name="Rectangle 24"/>
          <p:cNvSpPr/>
          <p:nvPr/>
        </p:nvSpPr>
        <p:spPr>
          <a:xfrm>
            <a:off x="2443506" y="3211618"/>
            <a:ext cx="2038350" cy="1409700"/>
          </a:xfrm>
          <a:prstGeom prst="rect">
            <a:avLst/>
          </a:prstGeom>
          <a:solidFill>
            <a:schemeClr val="tx2"/>
          </a:solidFill>
          <a:ln w="50800">
            <a:solidFill>
              <a:schemeClr val="bg1"/>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Analysis is Questionable</a:t>
            </a:r>
            <a:endParaRPr lang="en-US" dirty="0"/>
          </a:p>
        </p:txBody>
      </p:sp>
      <p:sp>
        <p:nvSpPr>
          <p:cNvPr id="26" name="Rectangle 25"/>
          <p:cNvSpPr/>
          <p:nvPr/>
        </p:nvSpPr>
        <p:spPr>
          <a:xfrm>
            <a:off x="4639362" y="3211618"/>
            <a:ext cx="2038350" cy="1409700"/>
          </a:xfrm>
          <a:prstGeom prst="rect">
            <a:avLst/>
          </a:prstGeom>
          <a:solidFill>
            <a:schemeClr val="tx2">
              <a:lumMod val="75000"/>
            </a:schemeClr>
          </a:solidFill>
          <a:ln w="50800">
            <a:solidFill>
              <a:schemeClr val="bg1"/>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Incomplete paperwork</a:t>
            </a:r>
            <a:endParaRPr lang="en-US" dirty="0"/>
          </a:p>
        </p:txBody>
      </p:sp>
      <p:sp>
        <p:nvSpPr>
          <p:cNvPr id="27" name="Rectangle 26"/>
          <p:cNvSpPr/>
          <p:nvPr/>
        </p:nvSpPr>
        <p:spPr>
          <a:xfrm>
            <a:off x="6835218" y="3211618"/>
            <a:ext cx="2038350" cy="1409700"/>
          </a:xfrm>
          <a:prstGeom prst="rect">
            <a:avLst/>
          </a:prstGeom>
          <a:solidFill>
            <a:schemeClr val="tx2"/>
          </a:solidFill>
          <a:ln w="50800">
            <a:solidFill>
              <a:schemeClr val="bg1"/>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Inconsistent information</a:t>
            </a:r>
            <a:endParaRPr lang="en-US" dirty="0"/>
          </a:p>
        </p:txBody>
      </p:sp>
      <p:sp>
        <p:nvSpPr>
          <p:cNvPr id="30" name="Rectangle 29"/>
          <p:cNvSpPr/>
          <p:nvPr/>
        </p:nvSpPr>
        <p:spPr>
          <a:xfrm>
            <a:off x="256366" y="1640806"/>
            <a:ext cx="2038350" cy="1409700"/>
          </a:xfrm>
          <a:prstGeom prst="rect">
            <a:avLst/>
          </a:prstGeom>
          <a:solidFill>
            <a:schemeClr val="bg1">
              <a:alpha val="82000"/>
            </a:schemeClr>
          </a:solidFill>
          <a:ln w="50800">
            <a:solidFill>
              <a:schemeClr val="bg1">
                <a:alpha val="75000"/>
              </a:schemeClr>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p:nvSpPr>
        <p:spPr>
          <a:xfrm>
            <a:off x="247650" y="3211618"/>
            <a:ext cx="2038350" cy="1409700"/>
          </a:xfrm>
          <a:prstGeom prst="rect">
            <a:avLst/>
          </a:prstGeom>
          <a:solidFill>
            <a:schemeClr val="bg1">
              <a:alpha val="82000"/>
            </a:schemeClr>
          </a:solidFill>
          <a:ln w="50800">
            <a:solidFill>
              <a:schemeClr val="bg1">
                <a:alpha val="75000"/>
              </a:schemeClr>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p:cNvSpPr/>
          <p:nvPr/>
        </p:nvSpPr>
        <p:spPr>
          <a:xfrm>
            <a:off x="2404504" y="1633287"/>
            <a:ext cx="2038350" cy="1409700"/>
          </a:xfrm>
          <a:prstGeom prst="rect">
            <a:avLst/>
          </a:prstGeom>
          <a:solidFill>
            <a:schemeClr val="bg1">
              <a:alpha val="82000"/>
            </a:schemeClr>
          </a:solidFill>
          <a:ln w="50800">
            <a:solidFill>
              <a:schemeClr val="bg1">
                <a:alpha val="75000"/>
              </a:schemeClr>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ectangle 32"/>
          <p:cNvSpPr/>
          <p:nvPr/>
        </p:nvSpPr>
        <p:spPr>
          <a:xfrm>
            <a:off x="2421116" y="3233487"/>
            <a:ext cx="2038350" cy="1409700"/>
          </a:xfrm>
          <a:prstGeom prst="rect">
            <a:avLst/>
          </a:prstGeom>
          <a:solidFill>
            <a:schemeClr val="bg1">
              <a:alpha val="82000"/>
            </a:schemeClr>
          </a:solidFill>
          <a:ln w="50800">
            <a:solidFill>
              <a:schemeClr val="bg1">
                <a:alpha val="75000"/>
              </a:schemeClr>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ectangle 33"/>
          <p:cNvSpPr/>
          <p:nvPr/>
        </p:nvSpPr>
        <p:spPr>
          <a:xfrm>
            <a:off x="4645876" y="1640408"/>
            <a:ext cx="2038350" cy="1409700"/>
          </a:xfrm>
          <a:prstGeom prst="rect">
            <a:avLst/>
          </a:prstGeom>
          <a:solidFill>
            <a:schemeClr val="bg1">
              <a:alpha val="82000"/>
            </a:schemeClr>
          </a:solidFill>
          <a:ln w="50800">
            <a:solidFill>
              <a:schemeClr val="bg1">
                <a:alpha val="75000"/>
              </a:schemeClr>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ectangle 34"/>
          <p:cNvSpPr/>
          <p:nvPr/>
        </p:nvSpPr>
        <p:spPr>
          <a:xfrm>
            <a:off x="4645876" y="3199345"/>
            <a:ext cx="2038350" cy="1409700"/>
          </a:xfrm>
          <a:prstGeom prst="rect">
            <a:avLst/>
          </a:prstGeom>
          <a:solidFill>
            <a:schemeClr val="bg1">
              <a:alpha val="82000"/>
            </a:schemeClr>
          </a:solidFill>
          <a:ln w="50800">
            <a:solidFill>
              <a:schemeClr val="bg1">
                <a:alpha val="75000"/>
              </a:schemeClr>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35"/>
          <p:cNvSpPr/>
          <p:nvPr/>
        </p:nvSpPr>
        <p:spPr>
          <a:xfrm>
            <a:off x="6841732" y="1633287"/>
            <a:ext cx="2038350" cy="1409700"/>
          </a:xfrm>
          <a:prstGeom prst="rect">
            <a:avLst/>
          </a:prstGeom>
          <a:solidFill>
            <a:schemeClr val="bg1">
              <a:alpha val="82000"/>
            </a:schemeClr>
          </a:solidFill>
          <a:ln w="50800">
            <a:solidFill>
              <a:schemeClr val="bg1">
                <a:alpha val="75000"/>
              </a:schemeClr>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ectangle 36"/>
          <p:cNvSpPr/>
          <p:nvPr/>
        </p:nvSpPr>
        <p:spPr>
          <a:xfrm>
            <a:off x="6864570" y="3199345"/>
            <a:ext cx="2038350" cy="1409700"/>
          </a:xfrm>
          <a:prstGeom prst="rect">
            <a:avLst/>
          </a:prstGeom>
          <a:solidFill>
            <a:schemeClr val="bg1">
              <a:alpha val="82000"/>
            </a:schemeClr>
          </a:solidFill>
          <a:ln w="50800">
            <a:solidFill>
              <a:schemeClr val="bg1">
                <a:alpha val="75000"/>
              </a:schemeClr>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0527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decel="10000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xit" presetSubtype="1" fill="hold" grpId="0" nodeType="clickEffect">
                                  <p:stCondLst>
                                    <p:cond delay="0"/>
                                  </p:stCondLst>
                                  <p:childTnLst>
                                    <p:anim calcmode="lin" valueType="num">
                                      <p:cBhvr>
                                        <p:cTn id="17" dur="500"/>
                                        <p:tgtEl>
                                          <p:spTgt spid="30"/>
                                        </p:tgtEl>
                                        <p:attrNameLst>
                                          <p:attrName>ppt_x</p:attrName>
                                        </p:attrNameLst>
                                      </p:cBhvr>
                                      <p:tavLst>
                                        <p:tav tm="0">
                                          <p:val>
                                            <p:strVal val="ppt_x"/>
                                          </p:val>
                                        </p:tav>
                                        <p:tav tm="100000">
                                          <p:val>
                                            <p:strVal val="ppt_x"/>
                                          </p:val>
                                        </p:tav>
                                      </p:tavLst>
                                    </p:anim>
                                    <p:anim calcmode="lin" valueType="num">
                                      <p:cBhvr>
                                        <p:cTn id="18" dur="500"/>
                                        <p:tgtEl>
                                          <p:spTgt spid="30"/>
                                        </p:tgtEl>
                                        <p:attrNameLst>
                                          <p:attrName>ppt_y</p:attrName>
                                        </p:attrNameLst>
                                      </p:cBhvr>
                                      <p:tavLst>
                                        <p:tav tm="0">
                                          <p:val>
                                            <p:strVal val="ppt_y"/>
                                          </p:val>
                                        </p:tav>
                                        <p:tav tm="100000">
                                          <p:val>
                                            <p:strVal val="ppt_y-ppt_h/2"/>
                                          </p:val>
                                        </p:tav>
                                      </p:tavLst>
                                    </p:anim>
                                    <p:anim calcmode="lin" valueType="num">
                                      <p:cBhvr>
                                        <p:cTn id="19" dur="500"/>
                                        <p:tgtEl>
                                          <p:spTgt spid="30"/>
                                        </p:tgtEl>
                                        <p:attrNameLst>
                                          <p:attrName>ppt_w</p:attrName>
                                        </p:attrNameLst>
                                      </p:cBhvr>
                                      <p:tavLst>
                                        <p:tav tm="0">
                                          <p:val>
                                            <p:strVal val="ppt_w"/>
                                          </p:val>
                                        </p:tav>
                                        <p:tav tm="100000">
                                          <p:val>
                                            <p:strVal val="ppt_w"/>
                                          </p:val>
                                        </p:tav>
                                      </p:tavLst>
                                    </p:anim>
                                    <p:anim calcmode="lin" valueType="num">
                                      <p:cBhvr>
                                        <p:cTn id="20" dur="500"/>
                                        <p:tgtEl>
                                          <p:spTgt spid="30"/>
                                        </p:tgtEl>
                                        <p:attrNameLst>
                                          <p:attrName>ppt_h</p:attrName>
                                        </p:attrNameLst>
                                      </p:cBhvr>
                                      <p:tavLst>
                                        <p:tav tm="0">
                                          <p:val>
                                            <p:strVal val="ppt_h"/>
                                          </p:val>
                                        </p:tav>
                                        <p:tav tm="100000">
                                          <p:val>
                                            <p:fltVal val="0"/>
                                          </p:val>
                                        </p:tav>
                                      </p:tavLst>
                                    </p:anim>
                                    <p:set>
                                      <p:cBhvr>
                                        <p:cTn id="21" dur="1" fill="hold">
                                          <p:stCondLst>
                                            <p:cond delay="499"/>
                                          </p:stCondLst>
                                        </p:cTn>
                                        <p:tgtEl>
                                          <p:spTgt spid="3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7" presetClass="exit" presetSubtype="1" fill="hold" grpId="0" nodeType="clickEffect">
                                  <p:stCondLst>
                                    <p:cond delay="0"/>
                                  </p:stCondLst>
                                  <p:childTnLst>
                                    <p:anim calcmode="lin" valueType="num">
                                      <p:cBhvr>
                                        <p:cTn id="25" dur="500"/>
                                        <p:tgtEl>
                                          <p:spTgt spid="32"/>
                                        </p:tgtEl>
                                        <p:attrNameLst>
                                          <p:attrName>ppt_x</p:attrName>
                                        </p:attrNameLst>
                                      </p:cBhvr>
                                      <p:tavLst>
                                        <p:tav tm="0">
                                          <p:val>
                                            <p:strVal val="ppt_x"/>
                                          </p:val>
                                        </p:tav>
                                        <p:tav tm="100000">
                                          <p:val>
                                            <p:strVal val="ppt_x"/>
                                          </p:val>
                                        </p:tav>
                                      </p:tavLst>
                                    </p:anim>
                                    <p:anim calcmode="lin" valueType="num">
                                      <p:cBhvr>
                                        <p:cTn id="26" dur="500"/>
                                        <p:tgtEl>
                                          <p:spTgt spid="32"/>
                                        </p:tgtEl>
                                        <p:attrNameLst>
                                          <p:attrName>ppt_y</p:attrName>
                                        </p:attrNameLst>
                                      </p:cBhvr>
                                      <p:tavLst>
                                        <p:tav tm="0">
                                          <p:val>
                                            <p:strVal val="ppt_y"/>
                                          </p:val>
                                        </p:tav>
                                        <p:tav tm="100000">
                                          <p:val>
                                            <p:strVal val="ppt_y-ppt_h/2"/>
                                          </p:val>
                                        </p:tav>
                                      </p:tavLst>
                                    </p:anim>
                                    <p:anim calcmode="lin" valueType="num">
                                      <p:cBhvr>
                                        <p:cTn id="27" dur="500"/>
                                        <p:tgtEl>
                                          <p:spTgt spid="32"/>
                                        </p:tgtEl>
                                        <p:attrNameLst>
                                          <p:attrName>ppt_w</p:attrName>
                                        </p:attrNameLst>
                                      </p:cBhvr>
                                      <p:tavLst>
                                        <p:tav tm="0">
                                          <p:val>
                                            <p:strVal val="ppt_w"/>
                                          </p:val>
                                        </p:tav>
                                        <p:tav tm="100000">
                                          <p:val>
                                            <p:strVal val="ppt_w"/>
                                          </p:val>
                                        </p:tav>
                                      </p:tavLst>
                                    </p:anim>
                                    <p:anim calcmode="lin" valueType="num">
                                      <p:cBhvr>
                                        <p:cTn id="28" dur="500"/>
                                        <p:tgtEl>
                                          <p:spTgt spid="32"/>
                                        </p:tgtEl>
                                        <p:attrNameLst>
                                          <p:attrName>ppt_h</p:attrName>
                                        </p:attrNameLst>
                                      </p:cBhvr>
                                      <p:tavLst>
                                        <p:tav tm="0">
                                          <p:val>
                                            <p:strVal val="ppt_h"/>
                                          </p:val>
                                        </p:tav>
                                        <p:tav tm="100000">
                                          <p:val>
                                            <p:fltVal val="0"/>
                                          </p:val>
                                        </p:tav>
                                      </p:tavLst>
                                    </p:anim>
                                    <p:set>
                                      <p:cBhvr>
                                        <p:cTn id="29" dur="1" fill="hold">
                                          <p:stCondLst>
                                            <p:cond delay="499"/>
                                          </p:stCondLst>
                                        </p:cTn>
                                        <p:tgtEl>
                                          <p:spTgt spid="3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7" presetClass="exit" presetSubtype="1" fill="hold" grpId="0" nodeType="clickEffect">
                                  <p:stCondLst>
                                    <p:cond delay="0"/>
                                  </p:stCondLst>
                                  <p:childTnLst>
                                    <p:anim calcmode="lin" valueType="num">
                                      <p:cBhvr>
                                        <p:cTn id="33" dur="500"/>
                                        <p:tgtEl>
                                          <p:spTgt spid="34"/>
                                        </p:tgtEl>
                                        <p:attrNameLst>
                                          <p:attrName>ppt_x</p:attrName>
                                        </p:attrNameLst>
                                      </p:cBhvr>
                                      <p:tavLst>
                                        <p:tav tm="0">
                                          <p:val>
                                            <p:strVal val="ppt_x"/>
                                          </p:val>
                                        </p:tav>
                                        <p:tav tm="100000">
                                          <p:val>
                                            <p:strVal val="ppt_x"/>
                                          </p:val>
                                        </p:tav>
                                      </p:tavLst>
                                    </p:anim>
                                    <p:anim calcmode="lin" valueType="num">
                                      <p:cBhvr>
                                        <p:cTn id="34" dur="500"/>
                                        <p:tgtEl>
                                          <p:spTgt spid="34"/>
                                        </p:tgtEl>
                                        <p:attrNameLst>
                                          <p:attrName>ppt_y</p:attrName>
                                        </p:attrNameLst>
                                      </p:cBhvr>
                                      <p:tavLst>
                                        <p:tav tm="0">
                                          <p:val>
                                            <p:strVal val="ppt_y"/>
                                          </p:val>
                                        </p:tav>
                                        <p:tav tm="100000">
                                          <p:val>
                                            <p:strVal val="ppt_y-ppt_h/2"/>
                                          </p:val>
                                        </p:tav>
                                      </p:tavLst>
                                    </p:anim>
                                    <p:anim calcmode="lin" valueType="num">
                                      <p:cBhvr>
                                        <p:cTn id="35" dur="500"/>
                                        <p:tgtEl>
                                          <p:spTgt spid="34"/>
                                        </p:tgtEl>
                                        <p:attrNameLst>
                                          <p:attrName>ppt_w</p:attrName>
                                        </p:attrNameLst>
                                      </p:cBhvr>
                                      <p:tavLst>
                                        <p:tav tm="0">
                                          <p:val>
                                            <p:strVal val="ppt_w"/>
                                          </p:val>
                                        </p:tav>
                                        <p:tav tm="100000">
                                          <p:val>
                                            <p:strVal val="ppt_w"/>
                                          </p:val>
                                        </p:tav>
                                      </p:tavLst>
                                    </p:anim>
                                    <p:anim calcmode="lin" valueType="num">
                                      <p:cBhvr>
                                        <p:cTn id="36" dur="500"/>
                                        <p:tgtEl>
                                          <p:spTgt spid="34"/>
                                        </p:tgtEl>
                                        <p:attrNameLst>
                                          <p:attrName>ppt_h</p:attrName>
                                        </p:attrNameLst>
                                      </p:cBhvr>
                                      <p:tavLst>
                                        <p:tav tm="0">
                                          <p:val>
                                            <p:strVal val="ppt_h"/>
                                          </p:val>
                                        </p:tav>
                                        <p:tav tm="100000">
                                          <p:val>
                                            <p:fltVal val="0"/>
                                          </p:val>
                                        </p:tav>
                                      </p:tavLst>
                                    </p:anim>
                                    <p:set>
                                      <p:cBhvr>
                                        <p:cTn id="37" dur="1" fill="hold">
                                          <p:stCondLst>
                                            <p:cond delay="499"/>
                                          </p:stCondLst>
                                        </p:cTn>
                                        <p:tgtEl>
                                          <p:spTgt spid="3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7" presetClass="exit" presetSubtype="1" fill="hold" grpId="0" nodeType="clickEffect">
                                  <p:stCondLst>
                                    <p:cond delay="0"/>
                                  </p:stCondLst>
                                  <p:childTnLst>
                                    <p:anim calcmode="lin" valueType="num">
                                      <p:cBhvr>
                                        <p:cTn id="41" dur="500"/>
                                        <p:tgtEl>
                                          <p:spTgt spid="36"/>
                                        </p:tgtEl>
                                        <p:attrNameLst>
                                          <p:attrName>ppt_x</p:attrName>
                                        </p:attrNameLst>
                                      </p:cBhvr>
                                      <p:tavLst>
                                        <p:tav tm="0">
                                          <p:val>
                                            <p:strVal val="ppt_x"/>
                                          </p:val>
                                        </p:tav>
                                        <p:tav tm="100000">
                                          <p:val>
                                            <p:strVal val="ppt_x"/>
                                          </p:val>
                                        </p:tav>
                                      </p:tavLst>
                                    </p:anim>
                                    <p:anim calcmode="lin" valueType="num">
                                      <p:cBhvr>
                                        <p:cTn id="42" dur="500"/>
                                        <p:tgtEl>
                                          <p:spTgt spid="36"/>
                                        </p:tgtEl>
                                        <p:attrNameLst>
                                          <p:attrName>ppt_y</p:attrName>
                                        </p:attrNameLst>
                                      </p:cBhvr>
                                      <p:tavLst>
                                        <p:tav tm="0">
                                          <p:val>
                                            <p:strVal val="ppt_y"/>
                                          </p:val>
                                        </p:tav>
                                        <p:tav tm="100000">
                                          <p:val>
                                            <p:strVal val="ppt_y-ppt_h/2"/>
                                          </p:val>
                                        </p:tav>
                                      </p:tavLst>
                                    </p:anim>
                                    <p:anim calcmode="lin" valueType="num">
                                      <p:cBhvr>
                                        <p:cTn id="43" dur="500"/>
                                        <p:tgtEl>
                                          <p:spTgt spid="36"/>
                                        </p:tgtEl>
                                        <p:attrNameLst>
                                          <p:attrName>ppt_w</p:attrName>
                                        </p:attrNameLst>
                                      </p:cBhvr>
                                      <p:tavLst>
                                        <p:tav tm="0">
                                          <p:val>
                                            <p:strVal val="ppt_w"/>
                                          </p:val>
                                        </p:tav>
                                        <p:tav tm="100000">
                                          <p:val>
                                            <p:strVal val="ppt_w"/>
                                          </p:val>
                                        </p:tav>
                                      </p:tavLst>
                                    </p:anim>
                                    <p:anim calcmode="lin" valueType="num">
                                      <p:cBhvr>
                                        <p:cTn id="44" dur="500"/>
                                        <p:tgtEl>
                                          <p:spTgt spid="36"/>
                                        </p:tgtEl>
                                        <p:attrNameLst>
                                          <p:attrName>ppt_h</p:attrName>
                                        </p:attrNameLst>
                                      </p:cBhvr>
                                      <p:tavLst>
                                        <p:tav tm="0">
                                          <p:val>
                                            <p:strVal val="ppt_h"/>
                                          </p:val>
                                        </p:tav>
                                        <p:tav tm="100000">
                                          <p:val>
                                            <p:fltVal val="0"/>
                                          </p:val>
                                        </p:tav>
                                      </p:tavLst>
                                    </p:anim>
                                    <p:set>
                                      <p:cBhvr>
                                        <p:cTn id="45" dur="1" fill="hold">
                                          <p:stCondLst>
                                            <p:cond delay="499"/>
                                          </p:stCondLst>
                                        </p:cTn>
                                        <p:tgtEl>
                                          <p:spTgt spid="3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7" presetClass="exit" presetSubtype="1" fill="hold" grpId="0" nodeType="clickEffect">
                                  <p:stCondLst>
                                    <p:cond delay="0"/>
                                  </p:stCondLst>
                                  <p:childTnLst>
                                    <p:anim calcmode="lin" valueType="num">
                                      <p:cBhvr>
                                        <p:cTn id="49" dur="500"/>
                                        <p:tgtEl>
                                          <p:spTgt spid="31"/>
                                        </p:tgtEl>
                                        <p:attrNameLst>
                                          <p:attrName>ppt_x</p:attrName>
                                        </p:attrNameLst>
                                      </p:cBhvr>
                                      <p:tavLst>
                                        <p:tav tm="0">
                                          <p:val>
                                            <p:strVal val="ppt_x"/>
                                          </p:val>
                                        </p:tav>
                                        <p:tav tm="100000">
                                          <p:val>
                                            <p:strVal val="ppt_x"/>
                                          </p:val>
                                        </p:tav>
                                      </p:tavLst>
                                    </p:anim>
                                    <p:anim calcmode="lin" valueType="num">
                                      <p:cBhvr>
                                        <p:cTn id="50" dur="500"/>
                                        <p:tgtEl>
                                          <p:spTgt spid="31"/>
                                        </p:tgtEl>
                                        <p:attrNameLst>
                                          <p:attrName>ppt_y</p:attrName>
                                        </p:attrNameLst>
                                      </p:cBhvr>
                                      <p:tavLst>
                                        <p:tav tm="0">
                                          <p:val>
                                            <p:strVal val="ppt_y"/>
                                          </p:val>
                                        </p:tav>
                                        <p:tav tm="100000">
                                          <p:val>
                                            <p:strVal val="ppt_y-ppt_h/2"/>
                                          </p:val>
                                        </p:tav>
                                      </p:tavLst>
                                    </p:anim>
                                    <p:anim calcmode="lin" valueType="num">
                                      <p:cBhvr>
                                        <p:cTn id="51" dur="500"/>
                                        <p:tgtEl>
                                          <p:spTgt spid="31"/>
                                        </p:tgtEl>
                                        <p:attrNameLst>
                                          <p:attrName>ppt_w</p:attrName>
                                        </p:attrNameLst>
                                      </p:cBhvr>
                                      <p:tavLst>
                                        <p:tav tm="0">
                                          <p:val>
                                            <p:strVal val="ppt_w"/>
                                          </p:val>
                                        </p:tav>
                                        <p:tav tm="100000">
                                          <p:val>
                                            <p:strVal val="ppt_w"/>
                                          </p:val>
                                        </p:tav>
                                      </p:tavLst>
                                    </p:anim>
                                    <p:anim calcmode="lin" valueType="num">
                                      <p:cBhvr>
                                        <p:cTn id="52" dur="500"/>
                                        <p:tgtEl>
                                          <p:spTgt spid="31"/>
                                        </p:tgtEl>
                                        <p:attrNameLst>
                                          <p:attrName>ppt_h</p:attrName>
                                        </p:attrNameLst>
                                      </p:cBhvr>
                                      <p:tavLst>
                                        <p:tav tm="0">
                                          <p:val>
                                            <p:strVal val="ppt_h"/>
                                          </p:val>
                                        </p:tav>
                                        <p:tav tm="100000">
                                          <p:val>
                                            <p:fltVal val="0"/>
                                          </p:val>
                                        </p:tav>
                                      </p:tavLst>
                                    </p:anim>
                                    <p:set>
                                      <p:cBhvr>
                                        <p:cTn id="53" dur="1" fill="hold">
                                          <p:stCondLst>
                                            <p:cond delay="499"/>
                                          </p:stCondLst>
                                        </p:cTn>
                                        <p:tgtEl>
                                          <p:spTgt spid="31"/>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7" presetClass="exit" presetSubtype="1" fill="hold" grpId="0" nodeType="clickEffect">
                                  <p:stCondLst>
                                    <p:cond delay="0"/>
                                  </p:stCondLst>
                                  <p:childTnLst>
                                    <p:anim calcmode="lin" valueType="num">
                                      <p:cBhvr>
                                        <p:cTn id="57" dur="500"/>
                                        <p:tgtEl>
                                          <p:spTgt spid="33"/>
                                        </p:tgtEl>
                                        <p:attrNameLst>
                                          <p:attrName>ppt_x</p:attrName>
                                        </p:attrNameLst>
                                      </p:cBhvr>
                                      <p:tavLst>
                                        <p:tav tm="0">
                                          <p:val>
                                            <p:strVal val="ppt_x"/>
                                          </p:val>
                                        </p:tav>
                                        <p:tav tm="100000">
                                          <p:val>
                                            <p:strVal val="ppt_x"/>
                                          </p:val>
                                        </p:tav>
                                      </p:tavLst>
                                    </p:anim>
                                    <p:anim calcmode="lin" valueType="num">
                                      <p:cBhvr>
                                        <p:cTn id="58" dur="500"/>
                                        <p:tgtEl>
                                          <p:spTgt spid="33"/>
                                        </p:tgtEl>
                                        <p:attrNameLst>
                                          <p:attrName>ppt_y</p:attrName>
                                        </p:attrNameLst>
                                      </p:cBhvr>
                                      <p:tavLst>
                                        <p:tav tm="0">
                                          <p:val>
                                            <p:strVal val="ppt_y"/>
                                          </p:val>
                                        </p:tav>
                                        <p:tav tm="100000">
                                          <p:val>
                                            <p:strVal val="ppt_y-ppt_h/2"/>
                                          </p:val>
                                        </p:tav>
                                      </p:tavLst>
                                    </p:anim>
                                    <p:anim calcmode="lin" valueType="num">
                                      <p:cBhvr>
                                        <p:cTn id="59" dur="500"/>
                                        <p:tgtEl>
                                          <p:spTgt spid="33"/>
                                        </p:tgtEl>
                                        <p:attrNameLst>
                                          <p:attrName>ppt_w</p:attrName>
                                        </p:attrNameLst>
                                      </p:cBhvr>
                                      <p:tavLst>
                                        <p:tav tm="0">
                                          <p:val>
                                            <p:strVal val="ppt_w"/>
                                          </p:val>
                                        </p:tav>
                                        <p:tav tm="100000">
                                          <p:val>
                                            <p:strVal val="ppt_w"/>
                                          </p:val>
                                        </p:tav>
                                      </p:tavLst>
                                    </p:anim>
                                    <p:anim calcmode="lin" valueType="num">
                                      <p:cBhvr>
                                        <p:cTn id="60" dur="500"/>
                                        <p:tgtEl>
                                          <p:spTgt spid="33"/>
                                        </p:tgtEl>
                                        <p:attrNameLst>
                                          <p:attrName>ppt_h</p:attrName>
                                        </p:attrNameLst>
                                      </p:cBhvr>
                                      <p:tavLst>
                                        <p:tav tm="0">
                                          <p:val>
                                            <p:strVal val="ppt_h"/>
                                          </p:val>
                                        </p:tav>
                                        <p:tav tm="100000">
                                          <p:val>
                                            <p:fltVal val="0"/>
                                          </p:val>
                                        </p:tav>
                                      </p:tavLst>
                                    </p:anim>
                                    <p:set>
                                      <p:cBhvr>
                                        <p:cTn id="61" dur="1" fill="hold">
                                          <p:stCondLst>
                                            <p:cond delay="499"/>
                                          </p:stCondLst>
                                        </p:cTn>
                                        <p:tgtEl>
                                          <p:spTgt spid="33"/>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7" presetClass="exit" presetSubtype="1" fill="hold" grpId="0" nodeType="clickEffect">
                                  <p:stCondLst>
                                    <p:cond delay="0"/>
                                  </p:stCondLst>
                                  <p:childTnLst>
                                    <p:anim calcmode="lin" valueType="num">
                                      <p:cBhvr>
                                        <p:cTn id="65" dur="500"/>
                                        <p:tgtEl>
                                          <p:spTgt spid="35"/>
                                        </p:tgtEl>
                                        <p:attrNameLst>
                                          <p:attrName>ppt_x</p:attrName>
                                        </p:attrNameLst>
                                      </p:cBhvr>
                                      <p:tavLst>
                                        <p:tav tm="0">
                                          <p:val>
                                            <p:strVal val="ppt_x"/>
                                          </p:val>
                                        </p:tav>
                                        <p:tav tm="100000">
                                          <p:val>
                                            <p:strVal val="ppt_x"/>
                                          </p:val>
                                        </p:tav>
                                      </p:tavLst>
                                    </p:anim>
                                    <p:anim calcmode="lin" valueType="num">
                                      <p:cBhvr>
                                        <p:cTn id="66" dur="500"/>
                                        <p:tgtEl>
                                          <p:spTgt spid="35"/>
                                        </p:tgtEl>
                                        <p:attrNameLst>
                                          <p:attrName>ppt_y</p:attrName>
                                        </p:attrNameLst>
                                      </p:cBhvr>
                                      <p:tavLst>
                                        <p:tav tm="0">
                                          <p:val>
                                            <p:strVal val="ppt_y"/>
                                          </p:val>
                                        </p:tav>
                                        <p:tav tm="100000">
                                          <p:val>
                                            <p:strVal val="ppt_y-ppt_h/2"/>
                                          </p:val>
                                        </p:tav>
                                      </p:tavLst>
                                    </p:anim>
                                    <p:anim calcmode="lin" valueType="num">
                                      <p:cBhvr>
                                        <p:cTn id="67" dur="500"/>
                                        <p:tgtEl>
                                          <p:spTgt spid="35"/>
                                        </p:tgtEl>
                                        <p:attrNameLst>
                                          <p:attrName>ppt_w</p:attrName>
                                        </p:attrNameLst>
                                      </p:cBhvr>
                                      <p:tavLst>
                                        <p:tav tm="0">
                                          <p:val>
                                            <p:strVal val="ppt_w"/>
                                          </p:val>
                                        </p:tav>
                                        <p:tav tm="100000">
                                          <p:val>
                                            <p:strVal val="ppt_w"/>
                                          </p:val>
                                        </p:tav>
                                      </p:tavLst>
                                    </p:anim>
                                    <p:anim calcmode="lin" valueType="num">
                                      <p:cBhvr>
                                        <p:cTn id="68" dur="500"/>
                                        <p:tgtEl>
                                          <p:spTgt spid="35"/>
                                        </p:tgtEl>
                                        <p:attrNameLst>
                                          <p:attrName>ppt_h</p:attrName>
                                        </p:attrNameLst>
                                      </p:cBhvr>
                                      <p:tavLst>
                                        <p:tav tm="0">
                                          <p:val>
                                            <p:strVal val="ppt_h"/>
                                          </p:val>
                                        </p:tav>
                                        <p:tav tm="100000">
                                          <p:val>
                                            <p:fltVal val="0"/>
                                          </p:val>
                                        </p:tav>
                                      </p:tavLst>
                                    </p:anim>
                                    <p:set>
                                      <p:cBhvr>
                                        <p:cTn id="69" dur="1" fill="hold">
                                          <p:stCondLst>
                                            <p:cond delay="499"/>
                                          </p:stCondLst>
                                        </p:cTn>
                                        <p:tgtEl>
                                          <p:spTgt spid="35"/>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7" presetClass="exit" presetSubtype="1" fill="hold" grpId="0" nodeType="clickEffect">
                                  <p:stCondLst>
                                    <p:cond delay="0"/>
                                  </p:stCondLst>
                                  <p:childTnLst>
                                    <p:anim calcmode="lin" valueType="num">
                                      <p:cBhvr>
                                        <p:cTn id="73" dur="500"/>
                                        <p:tgtEl>
                                          <p:spTgt spid="37"/>
                                        </p:tgtEl>
                                        <p:attrNameLst>
                                          <p:attrName>ppt_x</p:attrName>
                                        </p:attrNameLst>
                                      </p:cBhvr>
                                      <p:tavLst>
                                        <p:tav tm="0">
                                          <p:val>
                                            <p:strVal val="ppt_x"/>
                                          </p:val>
                                        </p:tav>
                                        <p:tav tm="100000">
                                          <p:val>
                                            <p:strVal val="ppt_x"/>
                                          </p:val>
                                        </p:tav>
                                      </p:tavLst>
                                    </p:anim>
                                    <p:anim calcmode="lin" valueType="num">
                                      <p:cBhvr>
                                        <p:cTn id="74" dur="500"/>
                                        <p:tgtEl>
                                          <p:spTgt spid="37"/>
                                        </p:tgtEl>
                                        <p:attrNameLst>
                                          <p:attrName>ppt_y</p:attrName>
                                        </p:attrNameLst>
                                      </p:cBhvr>
                                      <p:tavLst>
                                        <p:tav tm="0">
                                          <p:val>
                                            <p:strVal val="ppt_y"/>
                                          </p:val>
                                        </p:tav>
                                        <p:tav tm="100000">
                                          <p:val>
                                            <p:strVal val="ppt_y-ppt_h/2"/>
                                          </p:val>
                                        </p:tav>
                                      </p:tavLst>
                                    </p:anim>
                                    <p:anim calcmode="lin" valueType="num">
                                      <p:cBhvr>
                                        <p:cTn id="75" dur="500"/>
                                        <p:tgtEl>
                                          <p:spTgt spid="37"/>
                                        </p:tgtEl>
                                        <p:attrNameLst>
                                          <p:attrName>ppt_w</p:attrName>
                                        </p:attrNameLst>
                                      </p:cBhvr>
                                      <p:tavLst>
                                        <p:tav tm="0">
                                          <p:val>
                                            <p:strVal val="ppt_w"/>
                                          </p:val>
                                        </p:tav>
                                        <p:tav tm="100000">
                                          <p:val>
                                            <p:strVal val="ppt_w"/>
                                          </p:val>
                                        </p:tav>
                                      </p:tavLst>
                                    </p:anim>
                                    <p:anim calcmode="lin" valueType="num">
                                      <p:cBhvr>
                                        <p:cTn id="76" dur="500"/>
                                        <p:tgtEl>
                                          <p:spTgt spid="37"/>
                                        </p:tgtEl>
                                        <p:attrNameLst>
                                          <p:attrName>ppt_h</p:attrName>
                                        </p:attrNameLst>
                                      </p:cBhvr>
                                      <p:tavLst>
                                        <p:tav tm="0">
                                          <p:val>
                                            <p:strVal val="ppt_h"/>
                                          </p:val>
                                        </p:tav>
                                        <p:tav tm="100000">
                                          <p:val>
                                            <p:fltVal val="0"/>
                                          </p:val>
                                        </p:tav>
                                      </p:tavLst>
                                    </p:anim>
                                    <p:set>
                                      <p:cBhvr>
                                        <p:cTn id="77"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7980" b="12858"/>
          <a:stretch/>
        </p:blipFill>
        <p:spPr>
          <a:xfrm>
            <a:off x="0" y="0"/>
            <a:ext cx="9144000" cy="5197642"/>
          </a:xfrm>
          <a:prstGeom prst="rect">
            <a:avLst/>
          </a:prstGeom>
        </p:spPr>
      </p:pic>
      <p:sp>
        <p:nvSpPr>
          <p:cNvPr id="5" name="Rectangle 4"/>
          <p:cNvSpPr/>
          <p:nvPr/>
        </p:nvSpPr>
        <p:spPr>
          <a:xfrm>
            <a:off x="0" y="0"/>
            <a:ext cx="9144000" cy="5197642"/>
          </a:xfrm>
          <a:prstGeom prst="rect">
            <a:avLst/>
          </a:prstGeom>
          <a:solidFill>
            <a:schemeClr val="tx2">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ounded Rectangle 5"/>
          <p:cNvSpPr/>
          <p:nvPr/>
        </p:nvSpPr>
        <p:spPr>
          <a:xfrm>
            <a:off x="1771650" y="2338228"/>
            <a:ext cx="5600700" cy="647700"/>
          </a:xfrm>
          <a:prstGeom prst="round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dirty="0">
              <a:solidFill>
                <a:schemeClr val="tx1"/>
              </a:solidFill>
            </a:endParaRPr>
          </a:p>
        </p:txBody>
      </p:sp>
      <p:sp>
        <p:nvSpPr>
          <p:cNvPr id="7" name="TextBox 6"/>
          <p:cNvSpPr txBox="1"/>
          <p:nvPr/>
        </p:nvSpPr>
        <p:spPr>
          <a:xfrm>
            <a:off x="2006600" y="2415856"/>
            <a:ext cx="4038600" cy="492443"/>
          </a:xfrm>
          <a:prstGeom prst="rect">
            <a:avLst/>
          </a:prstGeom>
          <a:noFill/>
        </p:spPr>
        <p:txBody>
          <a:bodyPr wrap="square" lIns="0" tIns="0" rIns="0" bIns="0" rtlCol="0">
            <a:spAutoFit/>
          </a:bodyPr>
          <a:lstStyle/>
          <a:p>
            <a:r>
              <a:rPr lang="en-US" sz="3200" spc="300" dirty="0"/>
              <a:t>Questions?</a:t>
            </a:r>
          </a:p>
        </p:txBody>
      </p:sp>
      <p:cxnSp>
        <p:nvCxnSpPr>
          <p:cNvPr id="8" name="Straight Connector 7"/>
          <p:cNvCxnSpPr/>
          <p:nvPr/>
        </p:nvCxnSpPr>
        <p:spPr>
          <a:xfrm>
            <a:off x="1943100" y="2458877"/>
            <a:ext cx="0" cy="4191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75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nodeType="afterEffect">
                                  <p:stCondLst>
                                    <p:cond delay="0"/>
                                  </p:stCondLst>
                                  <p:childTnLst>
                                    <p:anim calcmode="discrete" valueType="str">
                                      <p:cBhvr>
                                        <p:cTn id="6" dur="1000" fill="hold"/>
                                        <p:tgtEl>
                                          <p:spTgt spid="8"/>
                                        </p:tgtEl>
                                        <p:attrNameLst>
                                          <p:attrName>style.visibility</p:attrName>
                                        </p:attrNameLst>
                                      </p:cBhvr>
                                      <p:tavLst>
                                        <p:tav tm="0">
                                          <p:val>
                                            <p:strVal val="hidden"/>
                                          </p:val>
                                        </p:tav>
                                        <p:tav tm="50000">
                                          <p:val>
                                            <p:strVal val="visible"/>
                                          </p:val>
                                        </p:tav>
                                      </p:tavLst>
                                    </p:anim>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8"/>
                                        </p:tgtEl>
                                        <p:attrNameLst>
                                          <p:attrName>style.visibility</p:attrName>
                                        </p:attrNameLst>
                                      </p:cBhvr>
                                      <p:to>
                                        <p:strVal val="hidden"/>
                                      </p:to>
                                    </p:set>
                                  </p:childTnLst>
                                </p:cTn>
                              </p:par>
                            </p:childTnLst>
                          </p:cTn>
                        </p:par>
                        <p:par>
                          <p:cTn id="10" fill="hold">
                            <p:stCondLst>
                              <p:cond delay="2000"/>
                            </p:stCondLst>
                            <p:childTnLst>
                              <p:par>
                                <p:cTn id="11" presetID="1" presetClass="entr" presetSubtype="0" fill="hold" nodeType="afterEffect">
                                  <p:stCondLst>
                                    <p:cond delay="0"/>
                                  </p:stCondLst>
                                  <p:iterate type="lt">
                                    <p:tmAbs val="200"/>
                                  </p:iterate>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124199" y="370082"/>
            <a:ext cx="5490411" cy="548640"/>
          </a:xfrm>
          <a:prstGeom prst="rect">
            <a:avLst/>
          </a:prstGeom>
          <a:solidFill>
            <a:schemeClr val="bg1"/>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457200" rtlCol="0" anchor="ctr"/>
          <a:lstStyle/>
          <a:p>
            <a:r>
              <a:rPr lang="en-US" dirty="0" smtClean="0">
                <a:solidFill>
                  <a:schemeClr val="accent3"/>
                </a:solidFill>
              </a:rPr>
              <a:t>Brief Overview of the Role of the IRB</a:t>
            </a:r>
            <a:endParaRPr lang="en-US" dirty="0">
              <a:solidFill>
                <a:schemeClr val="accent3"/>
              </a:solidFill>
            </a:endParaRPr>
          </a:p>
        </p:txBody>
      </p:sp>
      <p:sp>
        <p:nvSpPr>
          <p:cNvPr id="21" name="Rectangle 20"/>
          <p:cNvSpPr/>
          <p:nvPr/>
        </p:nvSpPr>
        <p:spPr>
          <a:xfrm>
            <a:off x="3124199" y="1162500"/>
            <a:ext cx="5490411" cy="548640"/>
          </a:xfrm>
          <a:prstGeom prst="rect">
            <a:avLst/>
          </a:prstGeom>
          <a:solidFill>
            <a:schemeClr val="bg1"/>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457200" rtlCol="0" anchor="ctr"/>
          <a:lstStyle/>
          <a:p>
            <a:r>
              <a:rPr lang="en-US" dirty="0" smtClean="0">
                <a:solidFill>
                  <a:schemeClr val="accent3"/>
                </a:solidFill>
              </a:rPr>
              <a:t>Research</a:t>
            </a:r>
            <a:endParaRPr lang="en-US" dirty="0">
              <a:solidFill>
                <a:schemeClr val="accent3"/>
              </a:solidFill>
            </a:endParaRPr>
          </a:p>
        </p:txBody>
      </p:sp>
      <p:sp>
        <p:nvSpPr>
          <p:cNvPr id="24" name="Rectangle 23"/>
          <p:cNvSpPr/>
          <p:nvPr/>
        </p:nvSpPr>
        <p:spPr>
          <a:xfrm>
            <a:off x="3124199" y="1954919"/>
            <a:ext cx="5490411" cy="548640"/>
          </a:xfrm>
          <a:prstGeom prst="rect">
            <a:avLst/>
          </a:prstGeom>
          <a:solidFill>
            <a:schemeClr val="bg1"/>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457200" rtlCol="0" anchor="ctr"/>
          <a:lstStyle/>
          <a:p>
            <a:r>
              <a:rPr lang="en-US" dirty="0" smtClean="0">
                <a:solidFill>
                  <a:schemeClr val="accent3"/>
                </a:solidFill>
              </a:rPr>
              <a:t>Types of Review</a:t>
            </a:r>
            <a:endParaRPr lang="en-US" dirty="0">
              <a:solidFill>
                <a:schemeClr val="accent3"/>
              </a:solidFill>
            </a:endParaRPr>
          </a:p>
        </p:txBody>
      </p:sp>
      <p:sp>
        <p:nvSpPr>
          <p:cNvPr id="27" name="Rectangle 26"/>
          <p:cNvSpPr/>
          <p:nvPr/>
        </p:nvSpPr>
        <p:spPr>
          <a:xfrm>
            <a:off x="3124199" y="2747336"/>
            <a:ext cx="5490411" cy="548640"/>
          </a:xfrm>
          <a:prstGeom prst="rect">
            <a:avLst/>
          </a:prstGeom>
          <a:solidFill>
            <a:schemeClr val="bg1"/>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457200" rtlCol="0" anchor="ctr"/>
          <a:lstStyle/>
          <a:p>
            <a:r>
              <a:rPr lang="en-US" dirty="0" smtClean="0">
                <a:solidFill>
                  <a:schemeClr val="accent3"/>
                </a:solidFill>
              </a:rPr>
              <a:t>Process and Forms at Goodwin</a:t>
            </a:r>
            <a:endParaRPr lang="en-US" dirty="0">
              <a:solidFill>
                <a:schemeClr val="accent3"/>
              </a:solidFill>
            </a:endParaRPr>
          </a:p>
        </p:txBody>
      </p:sp>
      <p:sp>
        <p:nvSpPr>
          <p:cNvPr id="30" name="Rectangle 29"/>
          <p:cNvSpPr/>
          <p:nvPr/>
        </p:nvSpPr>
        <p:spPr>
          <a:xfrm>
            <a:off x="3124199" y="3539754"/>
            <a:ext cx="5490411" cy="548640"/>
          </a:xfrm>
          <a:prstGeom prst="rect">
            <a:avLst/>
          </a:prstGeom>
          <a:solidFill>
            <a:schemeClr val="bg1"/>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457200" rtlCol="0" anchor="ctr"/>
          <a:lstStyle/>
          <a:p>
            <a:r>
              <a:rPr lang="en-US" dirty="0" smtClean="0">
                <a:solidFill>
                  <a:schemeClr val="accent3"/>
                </a:solidFill>
              </a:rPr>
              <a:t>Top 10 Reasons IRB Approval is Delayed </a:t>
            </a:r>
            <a:endParaRPr lang="en-US" dirty="0">
              <a:solidFill>
                <a:schemeClr val="accent3"/>
              </a:solidFill>
            </a:endParaRPr>
          </a:p>
        </p:txBody>
      </p:sp>
      <p:sp>
        <p:nvSpPr>
          <p:cNvPr id="33" name="Rectangle 32"/>
          <p:cNvSpPr/>
          <p:nvPr/>
        </p:nvSpPr>
        <p:spPr>
          <a:xfrm>
            <a:off x="3124199" y="4332171"/>
            <a:ext cx="5490411" cy="548640"/>
          </a:xfrm>
          <a:prstGeom prst="rect">
            <a:avLst/>
          </a:prstGeom>
          <a:solidFill>
            <a:schemeClr val="bg1"/>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457200" rtlCol="0" anchor="ctr"/>
          <a:lstStyle/>
          <a:p>
            <a:r>
              <a:rPr lang="en-US" dirty="0">
                <a:solidFill>
                  <a:schemeClr val="accent3"/>
                </a:solidFill>
              </a:rPr>
              <a:t>Questions</a:t>
            </a:r>
          </a:p>
        </p:txBody>
      </p:sp>
      <p:pic>
        <p:nvPicPr>
          <p:cNvPr id="4" name="Picture 3"/>
          <p:cNvPicPr>
            <a:picLocks noChangeAspect="1"/>
          </p:cNvPicPr>
          <p:nvPr/>
        </p:nvPicPr>
        <p:blipFill rotWithShape="1">
          <a:blip r:embed="rId3">
            <a:duotone>
              <a:prstClr val="black"/>
              <a:schemeClr val="accent3">
                <a:tint val="45000"/>
                <a:satMod val="400000"/>
              </a:schemeClr>
            </a:duotone>
            <a:extLst>
              <a:ext uri="{28A0092B-C50C-407E-A947-70E740481C1C}">
                <a14:useLocalDpi xmlns:a14="http://schemas.microsoft.com/office/drawing/2010/main" val="0"/>
              </a:ext>
            </a:extLst>
          </a:blip>
          <a:srcRect l="49604" r="10253"/>
          <a:stretch/>
        </p:blipFill>
        <p:spPr>
          <a:xfrm>
            <a:off x="-30480" y="0"/>
            <a:ext cx="3093720" cy="5143500"/>
          </a:xfrm>
          <a:prstGeom prst="rect">
            <a:avLst/>
          </a:prstGeom>
        </p:spPr>
      </p:pic>
      <p:sp>
        <p:nvSpPr>
          <p:cNvPr id="5" name="Rectangle 4"/>
          <p:cNvSpPr/>
          <p:nvPr/>
        </p:nvSpPr>
        <p:spPr>
          <a:xfrm>
            <a:off x="-30480" y="0"/>
            <a:ext cx="3093720" cy="5143500"/>
          </a:xfrm>
          <a:prstGeom prst="rect">
            <a:avLst/>
          </a:prstGeom>
          <a:solidFill>
            <a:schemeClr val="tx1">
              <a:lumMod val="65000"/>
              <a:lumOff val="35000"/>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p:nvSpPr>
        <p:spPr>
          <a:xfrm>
            <a:off x="2750820" y="331982"/>
            <a:ext cx="624840" cy="624840"/>
          </a:xfrm>
          <a:prstGeom prst="ellipse">
            <a:avLst/>
          </a:prstGeom>
          <a:solidFill>
            <a:srgbClr val="002060"/>
          </a:solidFill>
          <a:ln w="38100">
            <a:solidFill>
              <a:schemeClr val="bg1"/>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p:cNvSpPr/>
          <p:nvPr/>
        </p:nvSpPr>
        <p:spPr>
          <a:xfrm>
            <a:off x="2750820" y="1124400"/>
            <a:ext cx="624840" cy="624840"/>
          </a:xfrm>
          <a:prstGeom prst="ellipse">
            <a:avLst/>
          </a:prstGeom>
          <a:solidFill>
            <a:srgbClr val="002060"/>
          </a:solidFill>
          <a:ln w="38100">
            <a:solidFill>
              <a:schemeClr val="bg1"/>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Oval 24"/>
          <p:cNvSpPr/>
          <p:nvPr/>
        </p:nvSpPr>
        <p:spPr>
          <a:xfrm>
            <a:off x="2750820" y="1916818"/>
            <a:ext cx="624840" cy="624840"/>
          </a:xfrm>
          <a:prstGeom prst="ellipse">
            <a:avLst/>
          </a:prstGeom>
          <a:solidFill>
            <a:srgbClr val="002060"/>
          </a:solidFill>
          <a:ln w="38100">
            <a:solidFill>
              <a:schemeClr val="bg1"/>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2750820" y="2709236"/>
            <a:ext cx="624840" cy="624840"/>
          </a:xfrm>
          <a:prstGeom prst="ellipse">
            <a:avLst/>
          </a:prstGeom>
          <a:solidFill>
            <a:srgbClr val="002060"/>
          </a:solidFill>
          <a:ln w="38100">
            <a:solidFill>
              <a:schemeClr val="bg1"/>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Oval 30"/>
          <p:cNvSpPr/>
          <p:nvPr/>
        </p:nvSpPr>
        <p:spPr>
          <a:xfrm>
            <a:off x="2750820" y="3501654"/>
            <a:ext cx="624840" cy="624840"/>
          </a:xfrm>
          <a:prstGeom prst="ellipse">
            <a:avLst/>
          </a:prstGeom>
          <a:solidFill>
            <a:srgbClr val="002060"/>
          </a:solidFill>
          <a:ln w="38100">
            <a:solidFill>
              <a:schemeClr val="bg1"/>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Oval 33"/>
          <p:cNvSpPr/>
          <p:nvPr/>
        </p:nvSpPr>
        <p:spPr>
          <a:xfrm>
            <a:off x="2750820" y="4294071"/>
            <a:ext cx="624840" cy="624840"/>
          </a:xfrm>
          <a:prstGeom prst="ellipse">
            <a:avLst/>
          </a:prstGeom>
          <a:solidFill>
            <a:srgbClr val="002060"/>
          </a:solidFill>
          <a:ln w="38100">
            <a:solidFill>
              <a:schemeClr val="bg1"/>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1954919"/>
            <a:ext cx="2480711" cy="828450"/>
          </a:xfrm>
        </p:spPr>
        <p:txBody>
          <a:bodyPr>
            <a:noAutofit/>
          </a:bodyPr>
          <a:lstStyle/>
          <a:p>
            <a:pPr algn="ctr"/>
            <a:r>
              <a:rPr lang="en-US" sz="4400" b="1" spc="300" dirty="0">
                <a:solidFill>
                  <a:schemeClr val="bg1"/>
                </a:solidFill>
              </a:rPr>
              <a:t>Agenda</a:t>
            </a:r>
          </a:p>
        </p:txBody>
      </p:sp>
    </p:spTree>
    <p:extLst>
      <p:ext uri="{BB962C8B-B14F-4D97-AF65-F5344CB8AC3E}">
        <p14:creationId xmlns:p14="http://schemas.microsoft.com/office/powerpoint/2010/main" val="17969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2" presetClass="entr" presetSubtype="8" decel="100000" fill="hold" grpId="0" nodeType="withEffect">
                                  <p:stCondLst>
                                    <p:cond delay="50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0-#ppt_w/2"/>
                                          </p:val>
                                        </p:tav>
                                        <p:tav tm="100000">
                                          <p:val>
                                            <p:strVal val="#ppt_x"/>
                                          </p:val>
                                        </p:tav>
                                      </p:tavLst>
                                    </p:anim>
                                    <p:anim calcmode="lin" valueType="num">
                                      <p:cBhvr additive="base">
                                        <p:cTn id="13" dur="75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par>
                                <p:cTn id="21" presetID="2" presetClass="entr" presetSubtype="8" decel="100000" fill="hold" grpId="0" nodeType="withEffect">
                                  <p:stCondLst>
                                    <p:cond delay="50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750" fill="hold"/>
                                        <p:tgtEl>
                                          <p:spTgt spid="21"/>
                                        </p:tgtEl>
                                        <p:attrNameLst>
                                          <p:attrName>ppt_x</p:attrName>
                                        </p:attrNameLst>
                                      </p:cBhvr>
                                      <p:tavLst>
                                        <p:tav tm="0">
                                          <p:val>
                                            <p:strVal val="0-#ppt_w/2"/>
                                          </p:val>
                                        </p:tav>
                                        <p:tav tm="100000">
                                          <p:val>
                                            <p:strVal val="#ppt_x"/>
                                          </p:val>
                                        </p:tav>
                                      </p:tavLst>
                                    </p:anim>
                                    <p:anim calcmode="lin" valueType="num">
                                      <p:cBhvr additive="base">
                                        <p:cTn id="24" dur="75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par>
                                <p:cTn id="32" presetID="2" presetClass="entr" presetSubtype="8" decel="100000" fill="hold" grpId="0" nodeType="withEffect">
                                  <p:stCondLst>
                                    <p:cond delay="50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750" fill="hold"/>
                                        <p:tgtEl>
                                          <p:spTgt spid="24"/>
                                        </p:tgtEl>
                                        <p:attrNameLst>
                                          <p:attrName>ppt_x</p:attrName>
                                        </p:attrNameLst>
                                      </p:cBhvr>
                                      <p:tavLst>
                                        <p:tav tm="0">
                                          <p:val>
                                            <p:strVal val="0-#ppt_w/2"/>
                                          </p:val>
                                        </p:tav>
                                        <p:tav tm="100000">
                                          <p:val>
                                            <p:strVal val="#ppt_x"/>
                                          </p:val>
                                        </p:tav>
                                      </p:tavLst>
                                    </p:anim>
                                    <p:anim calcmode="lin" valueType="num">
                                      <p:cBhvr additive="base">
                                        <p:cTn id="35"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Effect transition="in" filter="fade">
                                      <p:cBhvr>
                                        <p:cTn id="42" dur="500"/>
                                        <p:tgtEl>
                                          <p:spTgt spid="28"/>
                                        </p:tgtEl>
                                      </p:cBhvr>
                                    </p:animEffect>
                                  </p:childTnLst>
                                </p:cTn>
                              </p:par>
                              <p:par>
                                <p:cTn id="43" presetID="2" presetClass="entr" presetSubtype="8" decel="100000" fill="hold" grpId="0" nodeType="withEffect">
                                  <p:stCondLst>
                                    <p:cond delay="50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750" fill="hold"/>
                                        <p:tgtEl>
                                          <p:spTgt spid="27"/>
                                        </p:tgtEl>
                                        <p:attrNameLst>
                                          <p:attrName>ppt_x</p:attrName>
                                        </p:attrNameLst>
                                      </p:cBhvr>
                                      <p:tavLst>
                                        <p:tav tm="0">
                                          <p:val>
                                            <p:strVal val="0-#ppt_w/2"/>
                                          </p:val>
                                        </p:tav>
                                        <p:tav tm="100000">
                                          <p:val>
                                            <p:strVal val="#ppt_x"/>
                                          </p:val>
                                        </p:tav>
                                      </p:tavLst>
                                    </p:anim>
                                    <p:anim calcmode="lin" valueType="num">
                                      <p:cBhvr additive="base">
                                        <p:cTn id="46" dur="75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p:cTn id="51" dur="500" fill="hold"/>
                                        <p:tgtEl>
                                          <p:spTgt spid="31"/>
                                        </p:tgtEl>
                                        <p:attrNameLst>
                                          <p:attrName>ppt_w</p:attrName>
                                        </p:attrNameLst>
                                      </p:cBhvr>
                                      <p:tavLst>
                                        <p:tav tm="0">
                                          <p:val>
                                            <p:fltVal val="0"/>
                                          </p:val>
                                        </p:tav>
                                        <p:tav tm="100000">
                                          <p:val>
                                            <p:strVal val="#ppt_w"/>
                                          </p:val>
                                        </p:tav>
                                      </p:tavLst>
                                    </p:anim>
                                    <p:anim calcmode="lin" valueType="num">
                                      <p:cBhvr>
                                        <p:cTn id="52" dur="500" fill="hold"/>
                                        <p:tgtEl>
                                          <p:spTgt spid="31"/>
                                        </p:tgtEl>
                                        <p:attrNameLst>
                                          <p:attrName>ppt_h</p:attrName>
                                        </p:attrNameLst>
                                      </p:cBhvr>
                                      <p:tavLst>
                                        <p:tav tm="0">
                                          <p:val>
                                            <p:fltVal val="0"/>
                                          </p:val>
                                        </p:tav>
                                        <p:tav tm="100000">
                                          <p:val>
                                            <p:strVal val="#ppt_h"/>
                                          </p:val>
                                        </p:tav>
                                      </p:tavLst>
                                    </p:anim>
                                    <p:animEffect transition="in" filter="fade">
                                      <p:cBhvr>
                                        <p:cTn id="53" dur="500"/>
                                        <p:tgtEl>
                                          <p:spTgt spid="31"/>
                                        </p:tgtEl>
                                      </p:cBhvr>
                                    </p:animEffect>
                                  </p:childTnLst>
                                </p:cTn>
                              </p:par>
                              <p:par>
                                <p:cTn id="54" presetID="2" presetClass="entr" presetSubtype="8" decel="100000" fill="hold" grpId="0" nodeType="withEffect">
                                  <p:stCondLst>
                                    <p:cond delay="500"/>
                                  </p:stCondLst>
                                  <p:childTnLst>
                                    <p:set>
                                      <p:cBhvr>
                                        <p:cTn id="55" dur="1" fill="hold">
                                          <p:stCondLst>
                                            <p:cond delay="0"/>
                                          </p:stCondLst>
                                        </p:cTn>
                                        <p:tgtEl>
                                          <p:spTgt spid="30"/>
                                        </p:tgtEl>
                                        <p:attrNameLst>
                                          <p:attrName>style.visibility</p:attrName>
                                        </p:attrNameLst>
                                      </p:cBhvr>
                                      <p:to>
                                        <p:strVal val="visible"/>
                                      </p:to>
                                    </p:set>
                                    <p:anim calcmode="lin" valueType="num">
                                      <p:cBhvr additive="base">
                                        <p:cTn id="56" dur="750" fill="hold"/>
                                        <p:tgtEl>
                                          <p:spTgt spid="30"/>
                                        </p:tgtEl>
                                        <p:attrNameLst>
                                          <p:attrName>ppt_x</p:attrName>
                                        </p:attrNameLst>
                                      </p:cBhvr>
                                      <p:tavLst>
                                        <p:tav tm="0">
                                          <p:val>
                                            <p:strVal val="0-#ppt_w/2"/>
                                          </p:val>
                                        </p:tav>
                                        <p:tav tm="100000">
                                          <p:val>
                                            <p:strVal val="#ppt_x"/>
                                          </p:val>
                                        </p:tav>
                                      </p:tavLst>
                                    </p:anim>
                                    <p:anim calcmode="lin" valueType="num">
                                      <p:cBhvr additive="base">
                                        <p:cTn id="57" dur="75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animEffect transition="in" filter="fade">
                                      <p:cBhvr>
                                        <p:cTn id="64" dur="500"/>
                                        <p:tgtEl>
                                          <p:spTgt spid="34"/>
                                        </p:tgtEl>
                                      </p:cBhvr>
                                    </p:animEffect>
                                  </p:childTnLst>
                                </p:cTn>
                              </p:par>
                              <p:par>
                                <p:cTn id="65" presetID="2" presetClass="entr" presetSubtype="8" decel="100000" fill="hold" grpId="0" nodeType="withEffect">
                                  <p:stCondLst>
                                    <p:cond delay="500"/>
                                  </p:stCondLst>
                                  <p:childTnLst>
                                    <p:set>
                                      <p:cBhvr>
                                        <p:cTn id="66" dur="1" fill="hold">
                                          <p:stCondLst>
                                            <p:cond delay="0"/>
                                          </p:stCondLst>
                                        </p:cTn>
                                        <p:tgtEl>
                                          <p:spTgt spid="33"/>
                                        </p:tgtEl>
                                        <p:attrNameLst>
                                          <p:attrName>style.visibility</p:attrName>
                                        </p:attrNameLst>
                                      </p:cBhvr>
                                      <p:to>
                                        <p:strVal val="visible"/>
                                      </p:to>
                                    </p:set>
                                    <p:anim calcmode="lin" valueType="num">
                                      <p:cBhvr additive="base">
                                        <p:cTn id="67" dur="750" fill="hold"/>
                                        <p:tgtEl>
                                          <p:spTgt spid="33"/>
                                        </p:tgtEl>
                                        <p:attrNameLst>
                                          <p:attrName>ppt_x</p:attrName>
                                        </p:attrNameLst>
                                      </p:cBhvr>
                                      <p:tavLst>
                                        <p:tav tm="0">
                                          <p:val>
                                            <p:strVal val="0-#ppt_w/2"/>
                                          </p:val>
                                        </p:tav>
                                        <p:tav tm="100000">
                                          <p:val>
                                            <p:strVal val="#ppt_x"/>
                                          </p:val>
                                        </p:tav>
                                      </p:tavLst>
                                    </p:anim>
                                    <p:anim calcmode="lin" valueType="num">
                                      <p:cBhvr additive="base">
                                        <p:cTn id="68" dur="75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P spid="24" grpId="0" animBg="1"/>
      <p:bldP spid="27" grpId="0" animBg="1"/>
      <p:bldP spid="30" grpId="0" animBg="1"/>
      <p:bldP spid="33" grpId="0" animBg="1"/>
      <p:bldP spid="12" grpId="0" animBg="1"/>
      <p:bldP spid="22" grpId="0" animBg="1"/>
      <p:bldP spid="25" grpId="0" animBg="1"/>
      <p:bldP spid="28" grpId="0" animBg="1"/>
      <p:bldP spid="31" grpId="0" animBg="1"/>
      <p:bldP spid="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200151"/>
            <a:ext cx="8229600" cy="3394472"/>
          </a:xfrm>
        </p:spPr>
        <p:txBody>
          <a:bodyPr/>
          <a:lstStyle/>
          <a:p>
            <a:endParaRPr lang="en-US"/>
          </a:p>
        </p:txBody>
      </p:sp>
      <p:sp>
        <p:nvSpPr>
          <p:cNvPr id="5" name="Rectangle 4"/>
          <p:cNvSpPr/>
          <p:nvPr/>
        </p:nvSpPr>
        <p:spPr>
          <a:xfrm>
            <a:off x="334186" y="217697"/>
            <a:ext cx="8406062" cy="4666737"/>
          </a:xfrm>
          <a:prstGeom prst="rect">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Snip Single Corner Rectangle 5"/>
          <p:cNvSpPr/>
          <p:nvPr/>
        </p:nvSpPr>
        <p:spPr>
          <a:xfrm>
            <a:off x="0" y="786508"/>
            <a:ext cx="1588168" cy="737491"/>
          </a:xfrm>
          <a:prstGeom prst="snip1Rect">
            <a:avLst/>
          </a:prstGeom>
          <a:solidFill>
            <a:schemeClr val="bg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smtClean="0"/>
              <a:t>Role of the IRB</a:t>
            </a:r>
            <a:endParaRPr lang="en-US" sz="1600" dirty="0"/>
          </a:p>
        </p:txBody>
      </p:sp>
      <p:grpSp>
        <p:nvGrpSpPr>
          <p:cNvPr id="7" name="Group 6"/>
          <p:cNvGrpSpPr/>
          <p:nvPr/>
        </p:nvGrpSpPr>
        <p:grpSpPr>
          <a:xfrm>
            <a:off x="4360355" y="1656222"/>
            <a:ext cx="3739212" cy="1495313"/>
            <a:chOff x="3223730" y="1714378"/>
            <a:chExt cx="3739212" cy="1495313"/>
          </a:xfrm>
        </p:grpSpPr>
        <p:sp>
          <p:nvSpPr>
            <p:cNvPr id="8" name="TextBox 7"/>
            <p:cNvSpPr txBox="1"/>
            <p:nvPr/>
          </p:nvSpPr>
          <p:spPr>
            <a:xfrm>
              <a:off x="3400592" y="1815704"/>
              <a:ext cx="3562350" cy="1292662"/>
            </a:xfrm>
            <a:prstGeom prst="rect">
              <a:avLst/>
            </a:prstGeom>
            <a:noFill/>
          </p:spPr>
          <p:txBody>
            <a:bodyPr wrap="square" rtlCol="0">
              <a:spAutoFit/>
            </a:bodyPr>
            <a:lstStyle/>
            <a:p>
              <a:r>
                <a:rPr lang="en-US" sz="2400" dirty="0" smtClean="0">
                  <a:solidFill>
                    <a:schemeClr val="accent5">
                      <a:lumMod val="75000"/>
                    </a:schemeClr>
                  </a:solidFill>
                  <a:latin typeface="Impact" panose="020B0806030902050204" pitchFamily="34" charset="0"/>
                </a:rPr>
                <a:t>Trigger Events: </a:t>
              </a:r>
              <a:r>
                <a:rPr lang="en-US" spc="300" dirty="0" smtClean="0">
                  <a:solidFill>
                    <a:schemeClr val="accent2">
                      <a:lumMod val="75000"/>
                    </a:schemeClr>
                  </a:solidFill>
                  <a:latin typeface="Segoe UI Light" panose="020B0502040204020203" pitchFamily="34" charset="0"/>
                  <a:cs typeface="Segoe UI Light" panose="020B0502040204020203" pitchFamily="34" charset="0"/>
                </a:rPr>
                <a:t>Nazi Experiments, Tuskegee Syphilis Study</a:t>
              </a:r>
            </a:p>
            <a:p>
              <a:endParaRPr lang="en-US" spc="300" dirty="0" smtClean="0">
                <a:solidFill>
                  <a:schemeClr val="accent2">
                    <a:lumMod val="75000"/>
                  </a:schemeClr>
                </a:solidFill>
                <a:latin typeface="Segoe UI Light" panose="020B0502040204020203" pitchFamily="34" charset="0"/>
                <a:cs typeface="Segoe UI Light" panose="020B0502040204020203" pitchFamily="34" charset="0"/>
              </a:endParaRPr>
            </a:p>
          </p:txBody>
        </p:sp>
        <p:cxnSp>
          <p:nvCxnSpPr>
            <p:cNvPr id="9" name="Straight Connector 8"/>
            <p:cNvCxnSpPr/>
            <p:nvPr/>
          </p:nvCxnSpPr>
          <p:spPr>
            <a:xfrm>
              <a:off x="3223730" y="1714378"/>
              <a:ext cx="0" cy="1495313"/>
            </a:xfrm>
            <a:prstGeom prst="line">
              <a:avLst/>
            </a:prstGeom>
            <a:ln w="9525">
              <a:solidFill>
                <a:schemeClr val="accent2"/>
              </a:solidFill>
            </a:ln>
            <a:effectLst/>
          </p:spPr>
          <p:style>
            <a:lnRef idx="2">
              <a:schemeClr val="accent1"/>
            </a:lnRef>
            <a:fillRef idx="0">
              <a:schemeClr val="accent1"/>
            </a:fillRef>
            <a:effectRef idx="1">
              <a:schemeClr val="accent1"/>
            </a:effectRef>
            <a:fontRef idx="minor">
              <a:schemeClr val="tx1"/>
            </a:fontRef>
          </p:style>
        </p:cxnSp>
      </p:grpSp>
      <p:sp>
        <p:nvSpPr>
          <p:cNvPr id="14" name="TextBox 13"/>
          <p:cNvSpPr txBox="1"/>
          <p:nvPr/>
        </p:nvSpPr>
        <p:spPr>
          <a:xfrm>
            <a:off x="798005" y="1757548"/>
            <a:ext cx="3562350" cy="2123658"/>
          </a:xfrm>
          <a:prstGeom prst="rect">
            <a:avLst/>
          </a:prstGeom>
          <a:noFill/>
        </p:spPr>
        <p:txBody>
          <a:bodyPr wrap="square" rtlCol="0">
            <a:spAutoFit/>
          </a:bodyPr>
          <a:lstStyle/>
          <a:p>
            <a:r>
              <a:rPr lang="en-US" sz="2400" dirty="0" smtClean="0">
                <a:solidFill>
                  <a:schemeClr val="accent5">
                    <a:lumMod val="75000"/>
                  </a:schemeClr>
                </a:solidFill>
                <a:latin typeface="Impact" panose="020B0806030902050204" pitchFamily="34" charset="0"/>
              </a:rPr>
              <a:t>Function: </a:t>
            </a:r>
            <a:r>
              <a:rPr lang="en-US" spc="300" dirty="0" smtClean="0">
                <a:solidFill>
                  <a:schemeClr val="accent2">
                    <a:lumMod val="75000"/>
                  </a:schemeClr>
                </a:solidFill>
                <a:latin typeface="Segoe UI Light" panose="020B0502040204020203" pitchFamily="34" charset="0"/>
                <a:cs typeface="Segoe UI Light" panose="020B0502040204020203" pitchFamily="34" charset="0"/>
              </a:rPr>
              <a:t>the purpose of the IRB is to review research and to ensure the rights and welfare of human subjects involved in research are adequately protected. </a:t>
            </a:r>
            <a:endParaRPr lang="en-US" spc="300" dirty="0">
              <a:solidFill>
                <a:schemeClr val="accent2">
                  <a:lumMod val="75000"/>
                </a:schemeClr>
              </a:solidFill>
              <a:latin typeface="Segoe UI Light" panose="020B0502040204020203" pitchFamily="34" charset="0"/>
              <a:cs typeface="Segoe UI Light" panose="020B0502040204020203" pitchFamily="34" charset="0"/>
            </a:endParaRPr>
          </a:p>
        </p:txBody>
      </p:sp>
      <p:cxnSp>
        <p:nvCxnSpPr>
          <p:cNvPr id="17" name="Straight Connector 16"/>
          <p:cNvCxnSpPr/>
          <p:nvPr/>
        </p:nvCxnSpPr>
        <p:spPr>
          <a:xfrm>
            <a:off x="8216618" y="3252861"/>
            <a:ext cx="0" cy="792666"/>
          </a:xfrm>
          <a:prstGeom prst="line">
            <a:avLst/>
          </a:prstGeom>
          <a:ln w="952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470542" y="3050210"/>
            <a:ext cx="3562350"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744594" y="3144220"/>
            <a:ext cx="3472024" cy="523220"/>
          </a:xfrm>
          <a:prstGeom prst="rect">
            <a:avLst/>
          </a:prstGeom>
          <a:noFill/>
        </p:spPr>
        <p:txBody>
          <a:bodyPr wrap="square" rtlCol="0">
            <a:spAutoFit/>
          </a:bodyPr>
          <a:lstStyle/>
          <a:p>
            <a:pPr algn="r"/>
            <a:r>
              <a:rPr lang="en-US" sz="1400" spc="300" dirty="0" smtClean="0">
                <a:solidFill>
                  <a:schemeClr val="accent2">
                    <a:lumMod val="75000"/>
                  </a:schemeClr>
                </a:solidFill>
                <a:latin typeface="Segoe UI Light" panose="020B0502040204020203" pitchFamily="34" charset="0"/>
                <a:cs typeface="Segoe UI Light" panose="020B0502040204020203" pitchFamily="34" charset="0"/>
              </a:rPr>
              <a:t>Nuremburg Code, Belmont Report, and Common Rule</a:t>
            </a:r>
            <a:endParaRPr lang="en-US" sz="1400" spc="300" dirty="0">
              <a:solidFill>
                <a:schemeClr val="accent2">
                  <a:lumMod val="75000"/>
                </a:schemeClr>
              </a:solidFill>
              <a:latin typeface="Segoe UI Light" panose="020B0502040204020203" pitchFamily="34" charset="0"/>
              <a:cs typeface="Segoe UI Light" panose="020B05020402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fade">
                                      <p:cBhvr>
                                        <p:cTn id="29"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429" y="242146"/>
            <a:ext cx="8406062" cy="4666737"/>
          </a:xfrm>
          <a:prstGeom prst="rect">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Snip Single Corner Rectangle 4"/>
          <p:cNvSpPr/>
          <p:nvPr/>
        </p:nvSpPr>
        <p:spPr>
          <a:xfrm>
            <a:off x="0" y="786508"/>
            <a:ext cx="1588168" cy="737491"/>
          </a:xfrm>
          <a:prstGeom prst="snip1Rect">
            <a:avLst/>
          </a:prstGeom>
          <a:solidFill>
            <a:schemeClr val="bg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smtClean="0"/>
              <a:t>Role of the IRB</a:t>
            </a:r>
            <a:endParaRPr lang="en-US" sz="1600" dirty="0"/>
          </a:p>
        </p:txBody>
      </p:sp>
      <p:sp>
        <p:nvSpPr>
          <p:cNvPr id="6" name="TextBox 5"/>
          <p:cNvSpPr txBox="1"/>
          <p:nvPr/>
        </p:nvSpPr>
        <p:spPr>
          <a:xfrm>
            <a:off x="627529" y="1694795"/>
            <a:ext cx="3418667" cy="1846659"/>
          </a:xfrm>
          <a:prstGeom prst="rect">
            <a:avLst/>
          </a:prstGeom>
          <a:noFill/>
        </p:spPr>
        <p:txBody>
          <a:bodyPr wrap="square" rtlCol="0">
            <a:spAutoFit/>
          </a:bodyPr>
          <a:lstStyle/>
          <a:p>
            <a:r>
              <a:rPr lang="en-US" sz="2400" dirty="0" smtClean="0">
                <a:solidFill>
                  <a:schemeClr val="accent5">
                    <a:lumMod val="75000"/>
                  </a:schemeClr>
                </a:solidFill>
                <a:latin typeface="Impact" panose="020B0806030902050204" pitchFamily="34" charset="0"/>
              </a:rPr>
              <a:t>Research: </a:t>
            </a:r>
            <a:r>
              <a:rPr lang="en-US" spc="300" dirty="0" smtClean="0">
                <a:solidFill>
                  <a:schemeClr val="accent2">
                    <a:lumMod val="75000"/>
                  </a:schemeClr>
                </a:solidFill>
                <a:latin typeface="Segoe UI Light" panose="020B0502040204020203" pitchFamily="34" charset="0"/>
                <a:cs typeface="Segoe UI Light" panose="020B0502040204020203" pitchFamily="34" charset="0"/>
              </a:rPr>
              <a:t>is a systematic investigation designed to develop or contribute to </a:t>
            </a:r>
            <a:r>
              <a:rPr lang="en-US" u="sng" spc="300" dirty="0" smtClean="0">
                <a:solidFill>
                  <a:schemeClr val="accent2">
                    <a:lumMod val="75000"/>
                  </a:schemeClr>
                </a:solidFill>
                <a:latin typeface="Segoe UI Light" panose="020B0502040204020203" pitchFamily="34" charset="0"/>
                <a:cs typeface="Segoe UI Light" panose="020B0502040204020203" pitchFamily="34" charset="0"/>
              </a:rPr>
              <a:t>generalizable knowledge</a:t>
            </a:r>
            <a:r>
              <a:rPr lang="en-US" spc="300" dirty="0" smtClean="0">
                <a:solidFill>
                  <a:schemeClr val="accent2">
                    <a:lumMod val="75000"/>
                  </a:schemeClr>
                </a:solidFill>
                <a:latin typeface="Segoe UI Light" panose="020B0502040204020203" pitchFamily="34" charset="0"/>
                <a:cs typeface="Segoe UI Light" panose="020B0502040204020203" pitchFamily="34" charset="0"/>
              </a:rPr>
              <a:t>. </a:t>
            </a:r>
            <a:endParaRPr lang="en-US" spc="300" dirty="0">
              <a:solidFill>
                <a:schemeClr val="accent2">
                  <a:lumMod val="75000"/>
                </a:schemeClr>
              </a:solidFill>
              <a:latin typeface="Segoe UI Light" panose="020B0502040204020203" pitchFamily="34" charset="0"/>
              <a:cs typeface="Segoe UI Light" panose="020B0502040204020203" pitchFamily="34" charset="0"/>
            </a:endParaRPr>
          </a:p>
        </p:txBody>
      </p:sp>
      <p:cxnSp>
        <p:nvCxnSpPr>
          <p:cNvPr id="7" name="Straight Connector 6"/>
          <p:cNvCxnSpPr/>
          <p:nvPr/>
        </p:nvCxnSpPr>
        <p:spPr>
          <a:xfrm>
            <a:off x="4588042" y="1098550"/>
            <a:ext cx="0" cy="311150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715436" y="1694795"/>
            <a:ext cx="3438527" cy="2123658"/>
          </a:xfrm>
          <a:prstGeom prst="rect">
            <a:avLst/>
          </a:prstGeom>
          <a:noFill/>
        </p:spPr>
        <p:txBody>
          <a:bodyPr wrap="square" rtlCol="0">
            <a:spAutoFit/>
          </a:bodyPr>
          <a:lstStyle/>
          <a:p>
            <a:r>
              <a:rPr lang="en-US" sz="2400" dirty="0" smtClean="0">
                <a:solidFill>
                  <a:schemeClr val="accent5">
                    <a:lumMod val="75000"/>
                  </a:schemeClr>
                </a:solidFill>
                <a:latin typeface="Impact" panose="020B0806030902050204" pitchFamily="34" charset="0"/>
              </a:rPr>
              <a:t>Generalizable Knowledge: </a:t>
            </a:r>
            <a:r>
              <a:rPr lang="en-US" spc="300" dirty="0" smtClean="0">
                <a:solidFill>
                  <a:schemeClr val="accent2">
                    <a:lumMod val="75000"/>
                  </a:schemeClr>
                </a:solidFill>
                <a:latin typeface="Segoe UI Light" panose="020B0502040204020203" pitchFamily="34" charset="0"/>
                <a:cs typeface="Segoe UI Light" panose="020B0502040204020203" pitchFamily="34" charset="0"/>
              </a:rPr>
              <a:t>information or themes that can be transferred to other situations. It is designed to have an impact on others within one’s discipline. </a:t>
            </a:r>
            <a:endParaRPr lang="en-US" spc="300" dirty="0">
              <a:solidFill>
                <a:schemeClr val="accent2">
                  <a:lumMod val="75000"/>
                </a:schemeClr>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64644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42"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Horizontal)">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429" y="242146"/>
            <a:ext cx="8406062" cy="4666737"/>
          </a:xfrm>
          <a:prstGeom prst="rect">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Snip Single Corner Rectangle 4"/>
          <p:cNvSpPr/>
          <p:nvPr/>
        </p:nvSpPr>
        <p:spPr>
          <a:xfrm>
            <a:off x="0" y="786508"/>
            <a:ext cx="1588168" cy="737491"/>
          </a:xfrm>
          <a:prstGeom prst="snip1Rect">
            <a:avLst/>
          </a:prstGeom>
          <a:solidFill>
            <a:schemeClr val="bg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smtClean="0"/>
              <a:t>Role of the IRB</a:t>
            </a:r>
            <a:endParaRPr lang="en-US" sz="1600" dirty="0"/>
          </a:p>
        </p:txBody>
      </p:sp>
      <p:sp>
        <p:nvSpPr>
          <p:cNvPr id="6" name="TextBox 5"/>
          <p:cNvSpPr txBox="1"/>
          <p:nvPr/>
        </p:nvSpPr>
        <p:spPr>
          <a:xfrm>
            <a:off x="627529" y="1694795"/>
            <a:ext cx="3418667" cy="1846659"/>
          </a:xfrm>
          <a:prstGeom prst="rect">
            <a:avLst/>
          </a:prstGeom>
          <a:noFill/>
        </p:spPr>
        <p:txBody>
          <a:bodyPr wrap="square" rtlCol="0">
            <a:spAutoFit/>
          </a:bodyPr>
          <a:lstStyle/>
          <a:p>
            <a:r>
              <a:rPr lang="en-US" sz="2400" dirty="0" smtClean="0">
                <a:solidFill>
                  <a:schemeClr val="accent5">
                    <a:lumMod val="75000"/>
                  </a:schemeClr>
                </a:solidFill>
                <a:latin typeface="Impact" panose="020B0806030902050204" pitchFamily="34" charset="0"/>
              </a:rPr>
              <a:t>Research: </a:t>
            </a:r>
            <a:r>
              <a:rPr lang="en-US" spc="300" dirty="0" smtClean="0">
                <a:solidFill>
                  <a:schemeClr val="accent2">
                    <a:lumMod val="75000"/>
                  </a:schemeClr>
                </a:solidFill>
                <a:latin typeface="Segoe UI Light" panose="020B0502040204020203" pitchFamily="34" charset="0"/>
                <a:cs typeface="Segoe UI Light" panose="020B0502040204020203" pitchFamily="34" charset="0"/>
              </a:rPr>
              <a:t>is a </a:t>
            </a:r>
            <a:r>
              <a:rPr lang="en-US" u="sng" spc="300" dirty="0" smtClean="0">
                <a:solidFill>
                  <a:schemeClr val="accent2">
                    <a:lumMod val="75000"/>
                  </a:schemeClr>
                </a:solidFill>
                <a:latin typeface="Segoe UI Light" panose="020B0502040204020203" pitchFamily="34" charset="0"/>
                <a:cs typeface="Segoe UI Light" panose="020B0502040204020203" pitchFamily="34" charset="0"/>
              </a:rPr>
              <a:t>systematic investigation</a:t>
            </a:r>
            <a:r>
              <a:rPr lang="en-US" spc="300" dirty="0" smtClean="0">
                <a:solidFill>
                  <a:schemeClr val="accent2">
                    <a:lumMod val="75000"/>
                  </a:schemeClr>
                </a:solidFill>
                <a:latin typeface="Segoe UI Light" panose="020B0502040204020203" pitchFamily="34" charset="0"/>
                <a:cs typeface="Segoe UI Light" panose="020B0502040204020203" pitchFamily="34" charset="0"/>
              </a:rPr>
              <a:t> designed to develop or contribute to generalizable knowledge. </a:t>
            </a:r>
            <a:endParaRPr lang="en-US" spc="300" dirty="0">
              <a:solidFill>
                <a:schemeClr val="accent2">
                  <a:lumMod val="75000"/>
                </a:schemeClr>
              </a:solidFill>
              <a:latin typeface="Segoe UI Light" panose="020B0502040204020203" pitchFamily="34" charset="0"/>
              <a:cs typeface="Segoe UI Light" panose="020B0502040204020203" pitchFamily="34" charset="0"/>
            </a:endParaRPr>
          </a:p>
        </p:txBody>
      </p:sp>
      <p:cxnSp>
        <p:nvCxnSpPr>
          <p:cNvPr id="7" name="Straight Connector 6"/>
          <p:cNvCxnSpPr/>
          <p:nvPr/>
        </p:nvCxnSpPr>
        <p:spPr>
          <a:xfrm>
            <a:off x="4588042" y="1098550"/>
            <a:ext cx="0" cy="311150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715436" y="1694795"/>
            <a:ext cx="3438527" cy="1846659"/>
          </a:xfrm>
          <a:prstGeom prst="rect">
            <a:avLst/>
          </a:prstGeom>
          <a:noFill/>
        </p:spPr>
        <p:txBody>
          <a:bodyPr wrap="square" rtlCol="0">
            <a:spAutoFit/>
          </a:bodyPr>
          <a:lstStyle/>
          <a:p>
            <a:r>
              <a:rPr lang="en-US" sz="2400" dirty="0" smtClean="0">
                <a:solidFill>
                  <a:schemeClr val="accent5">
                    <a:lumMod val="75000"/>
                  </a:schemeClr>
                </a:solidFill>
                <a:latin typeface="Impact" panose="020B0806030902050204" pitchFamily="34" charset="0"/>
              </a:rPr>
              <a:t>Systematic Investigation: </a:t>
            </a:r>
            <a:r>
              <a:rPr lang="en-US" spc="300" dirty="0" smtClean="0">
                <a:solidFill>
                  <a:schemeClr val="accent2">
                    <a:lumMod val="75000"/>
                  </a:schemeClr>
                </a:solidFill>
                <a:latin typeface="Segoe UI Light" panose="020B0502040204020203" pitchFamily="34" charset="0"/>
              </a:rPr>
              <a:t>this is a plan for a project that articulates several things; RQ, methods, data analysis – protocol. </a:t>
            </a:r>
            <a:endParaRPr lang="en-US" spc="300" dirty="0">
              <a:solidFill>
                <a:schemeClr val="accent2">
                  <a:lumMod val="75000"/>
                </a:schemeClr>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55979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42"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Horizontal)">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5011" y="254846"/>
            <a:ext cx="8406062" cy="4666737"/>
          </a:xfrm>
          <a:prstGeom prst="rect">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Snip Single Corner Rectangle 5"/>
          <p:cNvSpPr/>
          <p:nvPr/>
        </p:nvSpPr>
        <p:spPr>
          <a:xfrm>
            <a:off x="0" y="668254"/>
            <a:ext cx="1663700" cy="741446"/>
          </a:xfrm>
          <a:prstGeom prst="snip1Rect">
            <a:avLst/>
          </a:prstGeom>
          <a:solidFill>
            <a:schemeClr val="tx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smtClean="0"/>
              <a:t>Types of Review</a:t>
            </a:r>
            <a:endParaRPr lang="en-US" sz="1600" dirty="0"/>
          </a:p>
        </p:txBody>
      </p:sp>
      <p:sp>
        <p:nvSpPr>
          <p:cNvPr id="2" name="TextBox 1"/>
          <p:cNvSpPr txBox="1"/>
          <p:nvPr/>
        </p:nvSpPr>
        <p:spPr>
          <a:xfrm>
            <a:off x="1078172" y="1757619"/>
            <a:ext cx="3413219" cy="2677656"/>
          </a:xfrm>
          <a:prstGeom prst="rect">
            <a:avLst/>
          </a:prstGeom>
          <a:noFill/>
        </p:spPr>
        <p:txBody>
          <a:bodyPr wrap="square" rtlCol="0">
            <a:spAutoFit/>
          </a:bodyPr>
          <a:lstStyle/>
          <a:p>
            <a:r>
              <a:rPr lang="en-US" sz="2400" dirty="0" smtClean="0">
                <a:solidFill>
                  <a:schemeClr val="accent5">
                    <a:lumMod val="75000"/>
                  </a:schemeClr>
                </a:solidFill>
                <a:latin typeface="Impact" panose="020B0806030902050204" pitchFamily="34" charset="0"/>
              </a:rPr>
              <a:t>Full: </a:t>
            </a:r>
            <a:r>
              <a:rPr lang="en-US" spc="300" dirty="0" smtClean="0">
                <a:solidFill>
                  <a:schemeClr val="accent2">
                    <a:lumMod val="75000"/>
                  </a:schemeClr>
                </a:solidFill>
                <a:latin typeface="Segoe UI Light" panose="020B0502040204020203" pitchFamily="34" charset="0"/>
              </a:rPr>
              <a:t>all committee members are provided with the proposal, consent forms and any other materials and are asked to provide feedback and come with questions to IRB meeting.</a:t>
            </a:r>
            <a:endParaRPr lang="en-US" spc="300" dirty="0">
              <a:solidFill>
                <a:schemeClr val="accent2">
                  <a:lumMod val="75000"/>
                </a:schemeClr>
              </a:solidFill>
              <a:latin typeface="Segoe UI Light" panose="020B0502040204020203" pitchFamily="34" charset="0"/>
              <a:cs typeface="Segoe UI Light" panose="020B0502040204020203" pitchFamily="34" charset="0"/>
            </a:endParaRPr>
          </a:p>
        </p:txBody>
      </p:sp>
      <p:cxnSp>
        <p:nvCxnSpPr>
          <p:cNvPr id="14" name="Straight Connector 13"/>
          <p:cNvCxnSpPr/>
          <p:nvPr/>
        </p:nvCxnSpPr>
        <p:spPr>
          <a:xfrm>
            <a:off x="4588042" y="1098550"/>
            <a:ext cx="0" cy="311150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684694" y="1745346"/>
            <a:ext cx="3562350" cy="2400657"/>
          </a:xfrm>
          <a:prstGeom prst="rect">
            <a:avLst/>
          </a:prstGeom>
          <a:noFill/>
        </p:spPr>
        <p:txBody>
          <a:bodyPr wrap="square" rtlCol="0">
            <a:spAutoFit/>
          </a:bodyPr>
          <a:lstStyle/>
          <a:p>
            <a:r>
              <a:rPr lang="en-US" sz="2400" dirty="0" smtClean="0">
                <a:solidFill>
                  <a:schemeClr val="accent5">
                    <a:lumMod val="75000"/>
                  </a:schemeClr>
                </a:solidFill>
                <a:latin typeface="Impact" panose="020B0806030902050204" pitchFamily="34" charset="0"/>
              </a:rPr>
              <a:t>Expedited: </a:t>
            </a:r>
            <a:r>
              <a:rPr lang="en-US" spc="300" dirty="0" smtClean="0">
                <a:solidFill>
                  <a:schemeClr val="accent2">
                    <a:lumMod val="75000"/>
                  </a:schemeClr>
                </a:solidFill>
                <a:latin typeface="Segoe UI Light" panose="020B0502040204020203" pitchFamily="34" charset="0"/>
              </a:rPr>
              <a:t> all materials are submitted and reviewed by IRB co-chairs. Expedited does not mean fast – it is a federal term used for research that fits a specific criteria. </a:t>
            </a:r>
            <a:endParaRPr lang="en-US" spc="300" dirty="0">
              <a:solidFill>
                <a:schemeClr val="accent2">
                  <a:lumMod val="75000"/>
                </a:schemeClr>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89336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outHorizontal)">
                                      <p:cBhvr>
                                        <p:cTn id="17" dur="500"/>
                                        <p:tgtEl>
                                          <p:spTgt spid="14"/>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5011" y="254846"/>
            <a:ext cx="8406062" cy="4666737"/>
          </a:xfrm>
          <a:prstGeom prst="rect">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Snip Single Corner Rectangle 8"/>
          <p:cNvSpPr/>
          <p:nvPr/>
        </p:nvSpPr>
        <p:spPr>
          <a:xfrm>
            <a:off x="0" y="668254"/>
            <a:ext cx="1663700" cy="741446"/>
          </a:xfrm>
          <a:prstGeom prst="snip1Rect">
            <a:avLst/>
          </a:prstGeom>
          <a:solidFill>
            <a:schemeClr val="tx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smtClean="0"/>
              <a:t>Types of Review</a:t>
            </a:r>
            <a:endParaRPr lang="en-US" sz="1600" dirty="0"/>
          </a:p>
        </p:txBody>
      </p:sp>
      <p:sp>
        <p:nvSpPr>
          <p:cNvPr id="10" name="TextBox 9"/>
          <p:cNvSpPr txBox="1"/>
          <p:nvPr/>
        </p:nvSpPr>
        <p:spPr>
          <a:xfrm>
            <a:off x="1078171" y="1706583"/>
            <a:ext cx="3413219" cy="1846659"/>
          </a:xfrm>
          <a:prstGeom prst="rect">
            <a:avLst/>
          </a:prstGeom>
          <a:noFill/>
        </p:spPr>
        <p:txBody>
          <a:bodyPr wrap="square" rtlCol="0">
            <a:spAutoFit/>
          </a:bodyPr>
          <a:lstStyle/>
          <a:p>
            <a:r>
              <a:rPr lang="en-US" sz="2400" dirty="0" smtClean="0">
                <a:solidFill>
                  <a:schemeClr val="accent5">
                    <a:lumMod val="75000"/>
                  </a:schemeClr>
                </a:solidFill>
                <a:latin typeface="Impact" panose="020B0806030902050204" pitchFamily="34" charset="0"/>
              </a:rPr>
              <a:t>Exempt: </a:t>
            </a:r>
            <a:r>
              <a:rPr lang="en-US" spc="300" dirty="0" smtClean="0">
                <a:solidFill>
                  <a:schemeClr val="accent2">
                    <a:lumMod val="75000"/>
                  </a:schemeClr>
                </a:solidFill>
                <a:latin typeface="Segoe UI Light" panose="020B0502040204020203" pitchFamily="34" charset="0"/>
              </a:rPr>
              <a:t>Committee review is not required for certain categories of research that involve no risk to human subjects. </a:t>
            </a:r>
            <a:endParaRPr lang="en-US" spc="300" dirty="0">
              <a:solidFill>
                <a:schemeClr val="accent2">
                  <a:lumMod val="75000"/>
                </a:schemeClr>
              </a:solidFill>
              <a:latin typeface="Segoe UI Light" panose="020B0502040204020203" pitchFamily="34" charset="0"/>
              <a:cs typeface="Segoe UI Light" panose="020B0502040204020203" pitchFamily="34" charset="0"/>
            </a:endParaRPr>
          </a:p>
        </p:txBody>
      </p:sp>
      <p:sp>
        <p:nvSpPr>
          <p:cNvPr id="11" name="TextBox 10"/>
          <p:cNvSpPr txBox="1"/>
          <p:nvPr/>
        </p:nvSpPr>
        <p:spPr>
          <a:xfrm>
            <a:off x="4684694" y="1745346"/>
            <a:ext cx="3562350" cy="1846659"/>
          </a:xfrm>
          <a:prstGeom prst="rect">
            <a:avLst/>
          </a:prstGeom>
          <a:noFill/>
        </p:spPr>
        <p:txBody>
          <a:bodyPr wrap="square" rtlCol="0">
            <a:spAutoFit/>
          </a:bodyPr>
          <a:lstStyle/>
          <a:p>
            <a:r>
              <a:rPr lang="en-US" sz="2400" dirty="0" smtClean="0">
                <a:solidFill>
                  <a:schemeClr val="accent5">
                    <a:lumMod val="75000"/>
                  </a:schemeClr>
                </a:solidFill>
                <a:latin typeface="Impact" panose="020B0806030902050204" pitchFamily="34" charset="0"/>
              </a:rPr>
              <a:t>Caveat: </a:t>
            </a:r>
            <a:r>
              <a:rPr lang="en-US" spc="300" dirty="0" smtClean="0">
                <a:solidFill>
                  <a:schemeClr val="accent2">
                    <a:lumMod val="75000"/>
                  </a:schemeClr>
                </a:solidFill>
                <a:latin typeface="Segoe UI Light" panose="020B0502040204020203" pitchFamily="34" charset="0"/>
              </a:rPr>
              <a:t> Only the IRB </a:t>
            </a:r>
            <a:r>
              <a:rPr lang="en-US" spc="300" dirty="0" smtClean="0">
                <a:solidFill>
                  <a:schemeClr val="accent2">
                    <a:lumMod val="75000"/>
                  </a:schemeClr>
                </a:solidFill>
                <a:latin typeface="Segoe UI Light" panose="020B0502040204020203" pitchFamily="34" charset="0"/>
              </a:rPr>
              <a:t>can </a:t>
            </a:r>
            <a:r>
              <a:rPr lang="en-US" spc="300" dirty="0" smtClean="0">
                <a:solidFill>
                  <a:schemeClr val="accent2">
                    <a:lumMod val="75000"/>
                  </a:schemeClr>
                </a:solidFill>
                <a:latin typeface="Segoe UI Light" panose="020B0502040204020203" pitchFamily="34" charset="0"/>
              </a:rPr>
              <a:t>make the determination of Exempt, this cannot be determined by research! You still need to fill out a proposal form. </a:t>
            </a:r>
            <a:endParaRPr lang="en-US" spc="300" dirty="0">
              <a:solidFill>
                <a:schemeClr val="accent2">
                  <a:lumMod val="75000"/>
                </a:schemeClr>
              </a:solidFill>
              <a:latin typeface="Segoe UI Light" panose="020B0502040204020203" pitchFamily="34" charset="0"/>
              <a:cs typeface="Segoe UI Light" panose="020B0502040204020203" pitchFamily="34" charset="0"/>
            </a:endParaRPr>
          </a:p>
        </p:txBody>
      </p:sp>
      <p:cxnSp>
        <p:nvCxnSpPr>
          <p:cNvPr id="12" name="Straight Connector 11"/>
          <p:cNvCxnSpPr/>
          <p:nvPr/>
        </p:nvCxnSpPr>
        <p:spPr>
          <a:xfrm>
            <a:off x="4588042" y="1098550"/>
            <a:ext cx="0" cy="311150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596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228719" y="201881"/>
            <a:ext cx="8701525" cy="4833257"/>
          </a:xfrm>
          <a:prstGeom prst="rect">
            <a:avLst/>
          </a:prstGeom>
          <a:solidFill>
            <a:schemeClr val="bg1"/>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1" name="Group 110"/>
          <p:cNvGrpSpPr/>
          <p:nvPr/>
        </p:nvGrpSpPr>
        <p:grpSpPr>
          <a:xfrm>
            <a:off x="0" y="565737"/>
            <a:ext cx="2517569" cy="738094"/>
            <a:chOff x="584603" y="0"/>
            <a:chExt cx="4115733" cy="738094"/>
          </a:xfrm>
        </p:grpSpPr>
        <p:sp>
          <p:nvSpPr>
            <p:cNvPr id="112" name="Snip Single Corner Rectangle 111"/>
            <p:cNvSpPr/>
            <p:nvPr/>
          </p:nvSpPr>
          <p:spPr>
            <a:xfrm flipV="1">
              <a:off x="584603" y="0"/>
              <a:ext cx="4115733" cy="737937"/>
            </a:xfrm>
            <a:prstGeom prst="snip1Rect">
              <a:avLst>
                <a:gd name="adj" fmla="val 50000"/>
              </a:avLst>
            </a:prstGeom>
            <a:solidFill>
              <a:schemeClr val="accent3"/>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rtlCol="0" anchor="ctr"/>
            <a:lstStyle/>
            <a:p>
              <a:endParaRPr lang="en-US" dirty="0"/>
            </a:p>
          </p:txBody>
        </p:sp>
        <p:sp>
          <p:nvSpPr>
            <p:cNvPr id="113" name="TextBox 112"/>
            <p:cNvSpPr txBox="1"/>
            <p:nvPr/>
          </p:nvSpPr>
          <p:spPr>
            <a:xfrm>
              <a:off x="759493" y="30208"/>
              <a:ext cx="3902156" cy="707886"/>
            </a:xfrm>
            <a:prstGeom prst="rect">
              <a:avLst/>
            </a:prstGeom>
            <a:noFill/>
          </p:spPr>
          <p:txBody>
            <a:bodyPr wrap="square" rtlCol="0">
              <a:spAutoFit/>
            </a:bodyPr>
            <a:lstStyle/>
            <a:p>
              <a:r>
                <a:rPr lang="en-US" sz="2000" dirty="0" smtClean="0">
                  <a:solidFill>
                    <a:schemeClr val="bg1"/>
                  </a:solidFill>
                </a:rPr>
                <a:t>Goodwin College Forms and Process</a:t>
              </a:r>
              <a:endParaRPr lang="en-US" dirty="0">
                <a:solidFill>
                  <a:schemeClr val="bg1"/>
                </a:solidFill>
              </a:endParaRPr>
            </a:p>
          </p:txBody>
        </p:sp>
      </p:grpSp>
      <p:sp>
        <p:nvSpPr>
          <p:cNvPr id="7" name="TextBox 6"/>
          <p:cNvSpPr txBox="1"/>
          <p:nvPr/>
        </p:nvSpPr>
        <p:spPr>
          <a:xfrm>
            <a:off x="1078171" y="1706583"/>
            <a:ext cx="3413219" cy="2123658"/>
          </a:xfrm>
          <a:prstGeom prst="rect">
            <a:avLst/>
          </a:prstGeom>
          <a:noFill/>
        </p:spPr>
        <p:txBody>
          <a:bodyPr wrap="square" rtlCol="0">
            <a:spAutoFit/>
          </a:bodyPr>
          <a:lstStyle/>
          <a:p>
            <a:r>
              <a:rPr lang="en-US" sz="2400" dirty="0" smtClean="0">
                <a:solidFill>
                  <a:schemeClr val="accent5">
                    <a:lumMod val="75000"/>
                  </a:schemeClr>
                </a:solidFill>
                <a:latin typeface="Impact" panose="020B0806030902050204" pitchFamily="34" charset="0"/>
              </a:rPr>
              <a:t>Members:  </a:t>
            </a:r>
            <a:r>
              <a:rPr lang="en-US" spc="300" dirty="0" smtClean="0">
                <a:solidFill>
                  <a:schemeClr val="accent2">
                    <a:lumMod val="75000"/>
                  </a:schemeClr>
                </a:solidFill>
                <a:latin typeface="Segoe UI Light" panose="020B0502040204020203" pitchFamily="34" charset="0"/>
              </a:rPr>
              <a:t>the committee is comprised of 2 members from each academic department and several service departments, currently 13 members.</a:t>
            </a:r>
            <a:endParaRPr lang="en-US" spc="300" dirty="0">
              <a:solidFill>
                <a:schemeClr val="accent2">
                  <a:lumMod val="75000"/>
                </a:schemeClr>
              </a:solidFill>
              <a:latin typeface="Segoe UI Light" panose="020B0502040204020203" pitchFamily="34" charset="0"/>
              <a:cs typeface="Segoe UI Light" panose="020B0502040204020203" pitchFamily="34" charset="0"/>
            </a:endParaRPr>
          </a:p>
        </p:txBody>
      </p:sp>
      <p:sp>
        <p:nvSpPr>
          <p:cNvPr id="8" name="TextBox 7"/>
          <p:cNvSpPr txBox="1"/>
          <p:nvPr/>
        </p:nvSpPr>
        <p:spPr>
          <a:xfrm>
            <a:off x="4720109" y="1689265"/>
            <a:ext cx="3413219" cy="1569660"/>
          </a:xfrm>
          <a:prstGeom prst="rect">
            <a:avLst/>
          </a:prstGeom>
          <a:noFill/>
        </p:spPr>
        <p:txBody>
          <a:bodyPr wrap="square" rtlCol="0">
            <a:spAutoFit/>
          </a:bodyPr>
          <a:lstStyle/>
          <a:p>
            <a:r>
              <a:rPr lang="en-US" sz="2400" dirty="0" smtClean="0">
                <a:solidFill>
                  <a:schemeClr val="accent5">
                    <a:lumMod val="75000"/>
                  </a:schemeClr>
                </a:solidFill>
                <a:latin typeface="Impact" panose="020B0806030902050204" pitchFamily="34" charset="0"/>
              </a:rPr>
              <a:t>Meeting: </a:t>
            </a:r>
            <a:r>
              <a:rPr lang="en-US" spc="300" dirty="0" smtClean="0">
                <a:solidFill>
                  <a:schemeClr val="accent2">
                    <a:lumMod val="75000"/>
                  </a:schemeClr>
                </a:solidFill>
                <a:latin typeface="Segoe UI Light" panose="020B0502040204020203" pitchFamily="34" charset="0"/>
              </a:rPr>
              <a:t>the committee meets the third Tuesday of every month – even if there are no proposals to discuss. </a:t>
            </a:r>
            <a:endParaRPr lang="en-US" spc="300" dirty="0">
              <a:solidFill>
                <a:schemeClr val="accent2">
                  <a:lumMod val="75000"/>
                </a:schemeClr>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930631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500" fill="hold"/>
                                        <p:tgtEl>
                                          <p:spTgt spid="111"/>
                                        </p:tgtEl>
                                        <p:attrNameLst>
                                          <p:attrName>ppt_x</p:attrName>
                                        </p:attrNameLst>
                                      </p:cBhvr>
                                      <p:tavLst>
                                        <p:tav tm="0">
                                          <p:val>
                                            <p:strVal val="#ppt_x"/>
                                          </p:val>
                                        </p:tav>
                                        <p:tav tm="100000">
                                          <p:val>
                                            <p:strVal val="#ppt_x"/>
                                          </p:val>
                                        </p:tav>
                                      </p:tavLst>
                                    </p:anim>
                                    <p:anim calcmode="lin" valueType="num">
                                      <p:cBhvr additive="base">
                                        <p:cTn id="8" dur="500" fill="hold"/>
                                        <p:tgtEl>
                                          <p:spTgt spid="1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200151"/>
            <a:ext cx="8229600" cy="3394472"/>
          </a:xfrm>
        </p:spPr>
        <p:txBody>
          <a:bodyPr/>
          <a:lstStyle/>
          <a:p>
            <a:endParaRPr lang="en-US"/>
          </a:p>
        </p:txBody>
      </p:sp>
      <p:sp>
        <p:nvSpPr>
          <p:cNvPr id="5" name="Rectangle 4"/>
          <p:cNvSpPr/>
          <p:nvPr/>
        </p:nvSpPr>
        <p:spPr>
          <a:xfrm>
            <a:off x="385011" y="242146"/>
            <a:ext cx="8406062" cy="4666737"/>
          </a:xfrm>
          <a:prstGeom prst="rect">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8" name="Group 7"/>
          <p:cNvGrpSpPr/>
          <p:nvPr/>
        </p:nvGrpSpPr>
        <p:grpSpPr>
          <a:xfrm>
            <a:off x="0" y="565737"/>
            <a:ext cx="2517569" cy="738094"/>
            <a:chOff x="584603" y="0"/>
            <a:chExt cx="4115733" cy="738094"/>
          </a:xfrm>
        </p:grpSpPr>
        <p:sp>
          <p:nvSpPr>
            <p:cNvPr id="9" name="Snip Single Corner Rectangle 8"/>
            <p:cNvSpPr/>
            <p:nvPr/>
          </p:nvSpPr>
          <p:spPr>
            <a:xfrm flipV="1">
              <a:off x="584603" y="0"/>
              <a:ext cx="4115733" cy="737937"/>
            </a:xfrm>
            <a:prstGeom prst="snip1Rect">
              <a:avLst>
                <a:gd name="adj" fmla="val 50000"/>
              </a:avLst>
            </a:prstGeom>
            <a:solidFill>
              <a:schemeClr val="accent3"/>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rtlCol="0" anchor="ctr"/>
            <a:lstStyle/>
            <a:p>
              <a:endParaRPr lang="en-US" dirty="0"/>
            </a:p>
          </p:txBody>
        </p:sp>
        <p:sp>
          <p:nvSpPr>
            <p:cNvPr id="10" name="TextBox 9"/>
            <p:cNvSpPr txBox="1"/>
            <p:nvPr/>
          </p:nvSpPr>
          <p:spPr>
            <a:xfrm>
              <a:off x="759493" y="30208"/>
              <a:ext cx="3902156" cy="707886"/>
            </a:xfrm>
            <a:prstGeom prst="rect">
              <a:avLst/>
            </a:prstGeom>
            <a:noFill/>
          </p:spPr>
          <p:txBody>
            <a:bodyPr wrap="square" rtlCol="0">
              <a:spAutoFit/>
            </a:bodyPr>
            <a:lstStyle/>
            <a:p>
              <a:r>
                <a:rPr lang="en-US" sz="2000" dirty="0" smtClean="0">
                  <a:solidFill>
                    <a:schemeClr val="bg1"/>
                  </a:solidFill>
                </a:rPr>
                <a:t>Goodwin College Forms and Process</a:t>
              </a:r>
              <a:endParaRPr lang="en-US" dirty="0">
                <a:solidFill>
                  <a:schemeClr val="bg1"/>
                </a:solidFill>
              </a:endParaRPr>
            </a:p>
          </p:txBody>
        </p:sp>
      </p:grpSp>
      <p:sp>
        <p:nvSpPr>
          <p:cNvPr id="11" name="TextBox 10"/>
          <p:cNvSpPr txBox="1"/>
          <p:nvPr/>
        </p:nvSpPr>
        <p:spPr>
          <a:xfrm>
            <a:off x="1078171" y="1706583"/>
            <a:ext cx="4730347" cy="1015663"/>
          </a:xfrm>
          <a:prstGeom prst="rect">
            <a:avLst/>
          </a:prstGeom>
          <a:noFill/>
        </p:spPr>
        <p:txBody>
          <a:bodyPr wrap="square" rtlCol="0">
            <a:spAutoFit/>
          </a:bodyPr>
          <a:lstStyle/>
          <a:p>
            <a:r>
              <a:rPr lang="en-US" sz="2400" dirty="0" smtClean="0">
                <a:solidFill>
                  <a:schemeClr val="accent5">
                    <a:lumMod val="75000"/>
                  </a:schemeClr>
                </a:solidFill>
                <a:latin typeface="Impact" panose="020B0806030902050204" pitchFamily="34" charset="0"/>
              </a:rPr>
              <a:t>GC IRB Website:  </a:t>
            </a:r>
            <a:r>
              <a:rPr lang="en-US" dirty="0"/>
              <a:t>https://www.goodwin.edu/institutional-effectiveness/institutional-review-board</a:t>
            </a:r>
          </a:p>
        </p:txBody>
      </p:sp>
      <p:sp>
        <p:nvSpPr>
          <p:cNvPr id="12" name="TextBox 11"/>
          <p:cNvSpPr txBox="1"/>
          <p:nvPr/>
        </p:nvSpPr>
        <p:spPr>
          <a:xfrm>
            <a:off x="3572171" y="2956077"/>
            <a:ext cx="4730347" cy="1015663"/>
          </a:xfrm>
          <a:prstGeom prst="rect">
            <a:avLst/>
          </a:prstGeom>
          <a:noFill/>
        </p:spPr>
        <p:txBody>
          <a:bodyPr wrap="square" rtlCol="0">
            <a:spAutoFit/>
          </a:bodyPr>
          <a:lstStyle/>
          <a:p>
            <a:r>
              <a:rPr lang="en-US" sz="2400" dirty="0" smtClean="0">
                <a:solidFill>
                  <a:schemeClr val="accent5">
                    <a:lumMod val="75000"/>
                  </a:schemeClr>
                </a:solidFill>
                <a:latin typeface="Impact" panose="020B0806030902050204" pitchFamily="34" charset="0"/>
              </a:rPr>
              <a:t>GC IRB Website:  </a:t>
            </a:r>
            <a:r>
              <a:rPr lang="en-US" dirty="0"/>
              <a:t>https://www.goodwin.edu/pdfs/policies/institutional-review-board-procedure.pdf</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theme/theme1.xml><?xml version="1.0" encoding="utf-8"?>
<a:theme xmlns:a="http://schemas.openxmlformats.org/drawingml/2006/main" name="Office Theme">
  <a:themeElements>
    <a:clrScheme name="Custom 11">
      <a:dk1>
        <a:sysClr val="windowText" lastClr="000000"/>
      </a:dk1>
      <a:lt1>
        <a:sysClr val="window" lastClr="FFFFFF"/>
      </a:lt1>
      <a:dk2>
        <a:srgbClr val="E84C3D"/>
      </a:dk2>
      <a:lt2>
        <a:srgbClr val="F39C11"/>
      </a:lt2>
      <a:accent1>
        <a:srgbClr val="3598DB"/>
      </a:accent1>
      <a:accent2>
        <a:srgbClr val="95A9A9"/>
      </a:accent2>
      <a:accent3>
        <a:srgbClr val="34495E"/>
      </a:accent3>
      <a:accent4>
        <a:srgbClr val="92D14F"/>
      </a:accent4>
      <a:accent5>
        <a:srgbClr val="1BBC9B"/>
      </a:accent5>
      <a:accent6>
        <a:srgbClr val="F79646"/>
      </a:accent6>
      <a:hlink>
        <a:srgbClr val="0000FF"/>
      </a:hlink>
      <a:folHlink>
        <a:srgbClr val="800080"/>
      </a:folHlink>
    </a:clrScheme>
    <a:fontScheme name="Custom 2">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2839101186F614887DFED0F55483186" ma:contentTypeVersion="0" ma:contentTypeDescription="Create a new document." ma:contentTypeScope="" ma:versionID="63b879bfde177f717096bdfac4531d5a">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70321E-B883-4382-B8C6-1D71FA3B5226}">
  <ds:schemaRef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50ABFDE4-4E8A-481C-9C16-12FBAD08ED30}">
  <ds:schemaRefs>
    <ds:schemaRef ds:uri="http://schemas.microsoft.com/sharepoint/v3/contenttype/forms"/>
  </ds:schemaRefs>
</ds:datastoreItem>
</file>

<file path=customXml/itemProps3.xml><?xml version="1.0" encoding="utf-8"?>
<ds:datastoreItem xmlns:ds="http://schemas.openxmlformats.org/officeDocument/2006/customXml" ds:itemID="{DC4BE83A-5F4E-4454-A74C-99397E5549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6454</TotalTime>
  <Words>989</Words>
  <Application>Microsoft Office PowerPoint</Application>
  <PresentationFormat>On-screen Show (16:9)</PresentationFormat>
  <Paragraphs>71</Paragraphs>
  <Slides>11</Slides>
  <Notes>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Arial</vt:lpstr>
      <vt:lpstr>Calibri</vt:lpstr>
      <vt:lpstr>Calibri Light</vt:lpstr>
      <vt:lpstr>Impact</vt:lpstr>
      <vt:lpstr>Segoe UI Light</vt:lpstr>
      <vt:lpstr>Office Theme</vt:lpstr>
      <vt:lpstr>Custom Design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Soooewww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Kate McLaren</dc:creator>
  <cp:lastModifiedBy>GOODWINCOLLEGE\mquinlan</cp:lastModifiedBy>
  <cp:revision>275</cp:revision>
  <dcterms:created xsi:type="dcterms:W3CDTF">2016-12-13T18:42:31Z</dcterms:created>
  <dcterms:modified xsi:type="dcterms:W3CDTF">2018-09-25T19:52:13Z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0x01010052839101186F614887DFED0F55483186</vt:lpwstr>
  </property>
</Properties>
</file>