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0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9144000" cy="5143500" type="screen16x9"/>
  <p:notesSz cx="6858000" cy="9144000"/>
  <p:embeddedFontLst>
    <p:embeddedFont>
      <p:font typeface="Gloria Hallelujah" panose="020B0604020202020204" charset="0"/>
      <p:regular r:id="rId105"/>
    </p:embeddedFont>
    <p:embeddedFont>
      <p:font typeface="Old Standard TT" panose="020B0604020202020204" charset="0"/>
      <p:regular r:id="rId106"/>
      <p:bold r:id="rId107"/>
      <p:italic r:id="rId10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44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4.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424ea3679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424ea367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36c116cefec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36c116cefec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373527e6b22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373527e6b22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373527e6b22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373527e6b22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628f8f260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628f8f260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628f8f260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628f8f260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c116cefec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6c116cefec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424ea3679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424ea3679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6ac4d2445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6ac4d2445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cd8a6218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cd8a6218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628f8f260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628f8f260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73527e6b22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73527e6b22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419480f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419480f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35066fe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35066fe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7205a6be5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7205a6be5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6c116cefec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6c116cefe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205a6be5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205a6be5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6ac4d2445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6ac4d2445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cd8a6218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cd8a6218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6c116cefec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6c116cefec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6ac4d2445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6ac4d2445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6ac4d2445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6ac4d2445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723c1dcee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723c1dcee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723c1dcee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723c1dcee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7205a6be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7205a6be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73527e6b22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73527e6b22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628f8f260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628f8f260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7205a6be5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7205a6be5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28f8f260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628f8f260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632de2be1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632de2be1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424ea3679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424ea3679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baa3dfe04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6baa3dfe04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628f8f260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628f8f260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628f8f260a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628f8f260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723c1dcee8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723c1dcee8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e6669b59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e6669b59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632de2be1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632de2be1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632de2be1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632de2be1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7205a6be5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7205a6be5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7205a6be5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7205a6be5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6c685a3ca1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36c685a3ca1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6c116cefe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6c116cefe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6ac4d24459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6ac4d2445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424ea3679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6424ea3679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628f8f260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628f8f260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419480f6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8419480f6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3527e6b22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73527e6b22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a5d504a4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a5d504a4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6c116cefe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6c116cefe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6c116cefec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36c116cefe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71dca3d79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71dca3d79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71dca3d79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71dca3d79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6c116cefec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6c116cefec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632de2be1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632de2be1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6c116cefec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6c116cefe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6c116cefec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36c116cefec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6c116cefec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6c116cefec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65cc3866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65cc3866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723c1dcee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3723c1dcee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6c116cefec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6c116cefe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424ea3679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424ea3679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763c5a149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763c5a149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632de2be1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632de2be1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763c5a149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763c5a149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632de2be1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3632de2be1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6c116cefec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6c116cefec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6c116cefec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36c116cefec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6c685a3ca1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36c685a3ca1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b26ea739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b26ea739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36c685a3ca1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36c685a3ca1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632de2be1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632de2be1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7470efad3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37470efad3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37470efad3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37470efad3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73527e6b2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373527e6b2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7470efad3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37470efad3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37470efad3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37470efad3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373527e6b2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373527e6b2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73527e6b22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373527e6b22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73527e6b2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73527e6b2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ac4d244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ac4d244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73527e6b22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373527e6b2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373527e6b2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373527e6b2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373527e6b2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373527e6b2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373527e6b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373527e6b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73527e6b22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73527e6b22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373527e6b22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373527e6b22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373527e6b22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373527e6b22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7019cf34d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7019cf34d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7019cf34d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7019cf34d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3628f8f260a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3628f8f260a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f2f6eafc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f2f6eafc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3628f8f260a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3628f8f260a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628f8f260a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628f8f260a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3628f8f260a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3628f8f260a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3628f8f260a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3628f8f260a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628f8f260a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3628f8f260a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628f8f260a_1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3628f8f260a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6c116cef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36c116cef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36c116cefe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36c116cefe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36c116cefec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36c116cefec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36c116cefec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36c116cefe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3" name="Google Shape;13;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4" name="Google Shape;14;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2" name="Google Shape;52;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8" name="Google Shape;18;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3" name="Google Shape;43;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9" name="Google Shape;4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title="gu-h-logo.png"/>
          <p:cNvPicPr preferRelativeResize="0"/>
          <p:nvPr/>
        </p:nvPicPr>
        <p:blipFill>
          <a:blip r:embed="rId13">
            <a:alphaModFix amt="20000"/>
          </a:blip>
          <a:stretch>
            <a:fillRect/>
          </a:stretch>
        </p:blipFill>
        <p:spPr>
          <a:xfrm>
            <a:off x="311700" y="1310699"/>
            <a:ext cx="8520600" cy="25221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dm2cxacPI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8" Type="http://schemas.openxmlformats.org/officeDocument/2006/relationships/hyperlink" Target="https://www.youtube.com/watch?v=tZMj0OX5WJ8" TargetMode="External"/><Relationship Id="rId3" Type="http://schemas.openxmlformats.org/officeDocument/2006/relationships/hyperlink" Target="https://www.k5learning.com/worksheets/math/grade-6-decimals-to-percents-vice-versa-over-100-percent-a.pdf" TargetMode="External"/><Relationship Id="rId7" Type="http://schemas.openxmlformats.org/officeDocument/2006/relationships/hyperlink" Target="https://math-drills.com/decimal/decimals_convert_terminating_only_decimals_to_fractions_001.1479311849.pdf" TargetMode="External"/><Relationship Id="rId12" Type="http://schemas.openxmlformats.org/officeDocument/2006/relationships/hyperlink" Target="https://mathmonks.com/wp-content/uploads/2022/06/Converting-Percentages-to-Fractions-Worksheet.pdf"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6" Type="http://schemas.openxmlformats.org/officeDocument/2006/relationships/hyperlink" Target="https://math-drills.com/fractions/common_fractions_convert_to_decimal_001.1675735262.pdf" TargetMode="External"/><Relationship Id="rId11" Type="http://schemas.openxmlformats.org/officeDocument/2006/relationships/hyperlink" Target="https://www.youtube.com/watch?v=gUlbT4-NEdg" TargetMode="External"/><Relationship Id="rId5" Type="http://schemas.openxmlformats.org/officeDocument/2006/relationships/hyperlink" Target="http://math-drills.com" TargetMode="External"/><Relationship Id="rId10" Type="http://schemas.openxmlformats.org/officeDocument/2006/relationships/hyperlink" Target="https://mathmonks.com/wp-content/uploads/2022/06/Converting-Fractions-to-Percentages-Worksheet.pdf" TargetMode="External"/><Relationship Id="rId4" Type="http://schemas.openxmlformats.org/officeDocument/2006/relationships/hyperlink" Target="https://www.youtube.com/watch?v=qesj2jpktaE" TargetMode="External"/><Relationship Id="rId9" Type="http://schemas.openxmlformats.org/officeDocument/2006/relationships/hyperlink" Target="http://mathmonks.com"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www.easyteacherworksheets.com/pages/pdf/math/greaterthan/decimalspercents/4.html" TargetMode="External"/><Relationship Id="rId13" Type="http://schemas.openxmlformats.org/officeDocument/2006/relationships/hyperlink" Target="https://www.tutoringhour.com/preview/numbers-in-words/multi-digit/8-digit.pdf" TargetMode="External"/><Relationship Id="rId3" Type="http://schemas.openxmlformats.org/officeDocument/2006/relationships/hyperlink" Target="http://mathmonks.com" TargetMode="External"/><Relationship Id="rId7" Type="http://schemas.openxmlformats.org/officeDocument/2006/relationships/hyperlink" Target="http://easyteacherworksheets.com" TargetMode="External"/><Relationship Id="rId12" Type="http://schemas.openxmlformats.org/officeDocument/2006/relationships/hyperlink" Target="http://tutoringhour.com"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hyperlink" Target="https://www.youtube.com/watch?v=yVIwZXzLyUQ" TargetMode="External"/><Relationship Id="rId11" Type="http://schemas.openxmlformats.org/officeDocument/2006/relationships/hyperlink" Target="https://www.youtube.com/watch?v=8Ac6W-NWd9M" TargetMode="External"/><Relationship Id="rId5" Type="http://schemas.openxmlformats.org/officeDocument/2006/relationships/hyperlink" Target="https://www.youtube.com/watch?v=7g3O_nqyWKg" TargetMode="External"/><Relationship Id="rId10" Type="http://schemas.openxmlformats.org/officeDocument/2006/relationships/hyperlink" Target="https://www.youtube.com/watch?v=zSg4Pzq8jns" TargetMode="External"/><Relationship Id="rId4" Type="http://schemas.openxmlformats.org/officeDocument/2006/relationships/hyperlink" Target="https://mathmonks.com/wp-content/uploads/2021/05/6th-Grade-Fractions-Decimals-and-Percents-Worksheets.pdf" TargetMode="External"/><Relationship Id="rId9" Type="http://schemas.openxmlformats.org/officeDocument/2006/relationships/hyperlink" Target="https://www.easyteacherworksheets.com/pages/pdf/math/greaterthan/decimalspercents/6.html"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tutoringhour.com"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5" Type="http://schemas.openxmlformats.org/officeDocument/2006/relationships/hyperlink" Target="https://www.tutoringhour.com/preview/numbers-in-words/decimals/revision-1-key.pdf" TargetMode="External"/><Relationship Id="rId4" Type="http://schemas.openxmlformats.org/officeDocument/2006/relationships/hyperlink" Target="https://www.tutoringhour.com/preview/numbers-in-words/decimals/revision-1.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khanacademy.org/math/pre-algebra/pre-algebra-factors-multiples/pre-algebra-prime-factorization-prealg/v/prime-factorizatio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math-drills.com/numbersense/prime_factors_tree_004144_001.1675735321.pdf" TargetMode="External"/><Relationship Id="rId5" Type="http://schemas.openxmlformats.org/officeDocument/2006/relationships/hyperlink" Target="https://www.youtube.com/watch?v=OPz99FFbo7M" TargetMode="External"/><Relationship Id="rId4" Type="http://schemas.openxmlformats.org/officeDocument/2006/relationships/hyperlink" Target="https://www.youtube.com/watch?v=cqnYjR46T5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khanacademy.org/math/cc-sixth-grade-math/cc-6th-expressions-and-variables/cc-6th-lcm/v/least-common-multiple-exercis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slide" Target="slide5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rWLFqOQtB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slide" Target="slide55.xml"/><Relationship Id="rId4" Type="http://schemas.openxmlformats.org/officeDocument/2006/relationships/hyperlink" Target="https://www.interactive.onlinemathlearning.com/share/worksheets/lcm-gcf-worksheet.pdf"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sparknotes.com/math/algebra1/inequalities/section4/" TargetMode="Externa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nfhdtjcpV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k5learning.com/worksheets/math/grade-5-integers-absolute-value-a.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fkaifC7tG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ck12.org/user:bs10zwftqgljc3ouy2g./book/integrated-mathematics-ii-myp2/section/2.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jcarter@goodwin.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5sNqgCK7MG4"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ath-drills.com/integers/integers_addition_negative_parentheses_-50to50_001.1694538938.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ath-drills.com/integers/integers_06multdiv_01mixed_01range09_01questions025_001.1694118995.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youtube.com/watch?v=K_tPbVPfHgk"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s://www.cuemath.com/learn/maths-olympiad-mathematical-operation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khanacademy.org/math/cc-sixth-grade-math/x0267d782:cc-6th-exponents-and-order-of-operations/cc-6th-exponents/v/introduction-to-exponent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discover.hubpages.com/education/laws-of-exponent" TargetMode="Externa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wSracfsnFI8" TargetMode="External"/><Relationship Id="rId3" Type="http://schemas.openxmlformats.org/officeDocument/2006/relationships/hyperlink" Target="https://www.youtube.com/watch?v=OY52uslSxWs" TargetMode="External"/><Relationship Id="rId7" Type="http://schemas.openxmlformats.org/officeDocument/2006/relationships/hyperlink" Target="https://www.youtube.com/watch?v=Xa95eZ9fCrQ"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youtube.com/watch?v=lhfd1_-GFDg" TargetMode="External"/><Relationship Id="rId5" Type="http://schemas.openxmlformats.org/officeDocument/2006/relationships/hyperlink" Target="https://www.youtube.com/watch?v=ox06qIV2c1U" TargetMode="External"/><Relationship Id="rId4" Type="http://schemas.openxmlformats.org/officeDocument/2006/relationships/hyperlink" Target="https://www.youtube.com/watch?v=Ei817TVioBU" TargetMode="External"/><Relationship Id="rId9" Type="http://schemas.openxmlformats.org/officeDocument/2006/relationships/hyperlink" Target="https://math-drills.com/algebra/algebra_exponent_rules_basic_mixed_positive_001.1739984937.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calcworkshop.com/radicals/square-roo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ath-drills.com/numbersense/squares_and_square_roots_001.1675735321.pdf" TargetMode="External"/><Relationship Id="rId7" Type="http://schemas.openxmlformats.org/officeDocument/2006/relationships/hyperlink" Target="http://math.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www.math.com/school/subject3/lessons/S3U3L3DP.html" TargetMode="External"/><Relationship Id="rId5" Type="http://schemas.openxmlformats.org/officeDocument/2006/relationships/image" Target="../media/image10.gif"/><Relationship Id="rId4" Type="http://schemas.openxmlformats.org/officeDocument/2006/relationships/hyperlink" Target="https://www.youtube.com/watch?v=yICR9PiW3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sproutingtadpoles.com/products/building-perfect-square-roots?srsltid=AfmBOoqWyBzGAvmeRProYSJyEQkGaFtYyGzDf2OUMZ8oIzirfwSDhwi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1P_xR-31F8s" TargetMode="External"/><Relationship Id="rId3" Type="http://schemas.openxmlformats.org/officeDocument/2006/relationships/hyperlink" Target="https://www.youtube.com/watch?v=dHjT4d4oHyc" TargetMode="External"/><Relationship Id="rId7" Type="http://schemas.openxmlformats.org/officeDocument/2006/relationships/hyperlink" Target="https://www.youtube.com/watch?v=QaEqrqz4EY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youtube.com/watch?v=VZ0jG3W53nE" TargetMode="External"/><Relationship Id="rId5" Type="http://schemas.openxmlformats.org/officeDocument/2006/relationships/hyperlink" Target="https://www.youtube.com/watch?v=kaKi4EpsFqc" TargetMode="External"/><Relationship Id="rId4" Type="http://schemas.openxmlformats.org/officeDocument/2006/relationships/hyperlink" Target="https://youtu.be/AZpS-im4_Kk?si=xhYNdE1Ns6qCuocd" TargetMode="External"/></Relationships>
</file>

<file path=ppt/slides/_rels/slide3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ww.khanacademy.org/math/cc-seventh-grade-math/cc-7th-negative-numbers-multiply-and-divide/cc-7th-order-of-operations/v/introduction-to-order-of-operation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ath-drills.com/orderofoperations/ooo_integers_foursteps_positive_pemdas_001.1675735326.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help.atitesting.com/do-i-need-to-bring-a-calculato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u0mREOY0xso"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KkswD4iPyO0"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math-drills.com/decimal/decround_various_various_001.1417828262.pdf" TargetMode="External"/><Relationship Id="rId5" Type="http://schemas.openxmlformats.org/officeDocument/2006/relationships/hyperlink" Target="https://math-drills.com/numbersense/rounding_10000_us_001.1360997475.pdf" TargetMode="External"/><Relationship Id="rId4" Type="http://schemas.openxmlformats.org/officeDocument/2006/relationships/hyperlink" Target="https://www.youtube.com/watch?v=P7ozJW8LSxw"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mathworksheets4kids.com/estimation/product-quotient/mcq-quotient1.pdf" TargetMode="External"/><Relationship Id="rId3" Type="http://schemas.openxmlformats.org/officeDocument/2006/relationships/hyperlink" Target="https://www.youtube.com/watch?v=EvQf38lnAJc" TargetMode="External"/><Relationship Id="rId7" Type="http://schemas.openxmlformats.org/officeDocument/2006/relationships/hyperlink" Target="https://www.mathworksheets4kids.com/estimation/product-quotient/nearest-ten-2by1digit1.pdf"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www.mathworksheets4kids.com/estimation/sum-difference/nearest-thousand-sum1.pdf" TargetMode="External"/><Relationship Id="rId5" Type="http://schemas.openxmlformats.org/officeDocument/2006/relationships/hyperlink" Target="https://www.youtube.com/watch?v=_EYGStYBvEo" TargetMode="External"/><Relationship Id="rId4" Type="http://schemas.openxmlformats.org/officeDocument/2006/relationships/hyperlink" Target="https://www.youtube.com/watch?v=mBWr8c0Lsx4"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dwin.edu/academic-success-center/tutor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is2mZG3dXJA"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cptv.pbslearningmedia.org/resource/muen-math-ee-scientificnotation/scientific-notation/" TargetMode="External"/><Relationship Id="rId4" Type="http://schemas.openxmlformats.org/officeDocument/2006/relationships/image" Target="../media/image14.jpg"/></Relationships>
</file>

<file path=ppt/slides/_rels/slide43.xml.rels><?xml version="1.0" encoding="UTF-8" standalone="yes"?>
<Relationships xmlns="http://schemas.openxmlformats.org/package/2006/relationships"><Relationship Id="rId3" Type="http://schemas.openxmlformats.org/officeDocument/2006/relationships/hyperlink" Target="https://www.khanacademy.org/math/cc-eighth-grade-math/cc-8th-numbers-operations/cc-8th-scientific-notation/v/scientific-notation-i"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math-drills.com/numbersense/scientific_notation_scientific_to_ordinary_001.1366065256.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assignmentpoint.com/science/mathematic/converting-fractions-to-scientific-notation.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qImdDFHZnMI"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beccaandstephaniechemisty.weebly.com/scientific-notation.html" TargetMode="External"/><Relationship Id="rId5" Type="http://schemas.openxmlformats.org/officeDocument/2006/relationships/image" Target="../media/image16.jpg"/><Relationship Id="rId4" Type="http://schemas.openxmlformats.org/officeDocument/2006/relationships/hyperlink" Target="https://math-drills.com/numbersense/scientific_notation_ordinary_to_scientific_001.1366065300.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virtualnerd.com/worksheetHelper.php?tutID=Alg1_6_1_2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bf-eJaNJxc0"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s://www.interactive.onlinemathlearning.com/share/worksheets/add-subtract-scientific-notation-worksheet.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yX6Mq9whsX0"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hyperlink" Target="https://www.interactive.onlinemathlearning.com/share/worksheets/divide-scientific-notation-worksheet.pdf" TargetMode="External"/><Relationship Id="rId4" Type="http://schemas.openxmlformats.org/officeDocument/2006/relationships/hyperlink" Target="https://www.commoncoresheets.com/pdfs/76/worksheet.pdf?sheet_language=english&amp;version=1&amp;&amp;sheet_layout%5Bpages%5D%5Bws%5D=1&amp;sheet_layout%5Bpages%5D%5Bans%5D=1&amp;sheet_layout%5Bsheet_language%5D=english&amp;sheet_layout%5Btitle%5D=&amp;sheet_layout%5Binstructions%5D=&amp;sheet_layout%5Bnumber_of_problems%5D=&amp;sheet_layout%5Bdue_date%5D=&amp;sheet_layout%5Binclude_standard%5D=0&amp;sheet_layout%5Bccss%5D=8ee4&amp;sheet_layout%5Bfont_family%5D=&amp;sheet_layout%5Bfont_size%5D=12&amp;sheet_layout%5Bmargin_bottom%5D=&amp;sheet_layout%5Banswer_column_display%5D=1&amp;sheet_layout%5Bproblem_number_display%5D=1&amp;sheet_layout%5Borientation%5D=portrait&amp;"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38KfKBpwAv4"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hyperlink" Target="https://www.pngkey.com/maxpic/u2q8r5o0a9q8a9r5/" TargetMode="Externa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96NOYcnmThU"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hyperlink" Target="https://teachablemath.com/mixed-numbers-improper-fractions/" TargetMode="External"/><Relationship Id="rId5" Type="http://schemas.openxmlformats.org/officeDocument/2006/relationships/image" Target="../media/image19.png"/><Relationship Id="rId4" Type="http://schemas.openxmlformats.org/officeDocument/2006/relationships/hyperlink" Target="https://www.k5learning.com/worksheets/math/grade-4-mixed-numbers-to-improper-fractions-harder-a.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EpXCr2iax5E"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us.sofatutor.com/math/videos/improper-fractions-and-mixed-numbers" TargetMode="External"/><Relationship Id="rId5" Type="http://schemas.openxmlformats.org/officeDocument/2006/relationships/image" Target="../media/image20.jpg"/><Relationship Id="rId4" Type="http://schemas.openxmlformats.org/officeDocument/2006/relationships/hyperlink" Target="https://www.k5learning.com/worksheets/math/grade-5-improper-fractions-to-mixed-numbers-a.pdf"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k5learning.com/worksheets/math/grade-6-simplifying-fractions-hard-a.pdf" TargetMode="External"/><Relationship Id="rId3" Type="http://schemas.openxmlformats.org/officeDocument/2006/relationships/slide" Target="slide13.xml"/><Relationship Id="rId7" Type="http://schemas.openxmlformats.org/officeDocument/2006/relationships/slide" Target="slide52.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teachablemath.com/teaching-equivalent-fractions/" TargetMode="External"/><Relationship Id="rId5" Type="http://schemas.openxmlformats.org/officeDocument/2006/relationships/image" Target="../media/image21.png"/><Relationship Id="rId4" Type="http://schemas.openxmlformats.org/officeDocument/2006/relationships/hyperlink" Target="https://www.youtube.com/watch?v=oFVzcnJfYkg&amp;t=240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MZmENadGcK0"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calcworkshop.com/fractions/adding-subtracting-fractions/" TargetMode="External"/><Relationship Id="rId5" Type="http://schemas.openxmlformats.org/officeDocument/2006/relationships/image" Target="../media/image22.png"/><Relationship Id="rId4" Type="http://schemas.openxmlformats.org/officeDocument/2006/relationships/hyperlink" Target="https://www.youtube.com/watch?v=VTCOHFJOAA8" TargetMode="External"/></Relationships>
</file>

<file path=ppt/slides/_rels/slide5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hyperlink" Target="https://math-drills.com/fractions/fractions_addsub_improper_like_easy_001.1698465724.pdf" TargetMode="External"/><Relationship Id="rId5" Type="http://schemas.openxmlformats.org/officeDocument/2006/relationships/hyperlink" Target="https://www.youtube.com/watch?v=XsW8HJutIgM" TargetMode="External"/><Relationship Id="rId4" Type="http://schemas.openxmlformats.org/officeDocument/2006/relationships/hyperlink" Target="https://www.youtube.com/watch?v=pZEmFSP3Z0I"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H3ZY65icKmw"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hyperlink" Target="https://www.mymathta.com/courses/multiplying-dividing-fractions/" TargetMode="Externa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yKCBspYtrSU&amp;list=PLiT3pCvK_cfWKCdp0km0a1_2Ag6xYvrv1&amp;index=3" TargetMode="External"/><Relationship Id="rId7" Type="http://schemas.openxmlformats.org/officeDocument/2006/relationships/hyperlink" Target="https://en.wikipedia.org/wiki/KFC"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hyperlink" Target="https://math-drills.com/fractions/fractions_multdiv_001.1698465830.pdf" TargetMode="External"/><Relationship Id="rId5" Type="http://schemas.openxmlformats.org/officeDocument/2006/relationships/hyperlink" Target="https://www.youtube.com/watch?v=4lkq3DgvmJo" TargetMode="Externa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ENVB6tjq_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www.youtube.com/watch?v=gENVB6tjq_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hyperlink" Target="http://onlinemath4all.com" TargetMode="External"/><Relationship Id="rId4" Type="http://schemas.openxmlformats.org/officeDocument/2006/relationships/hyperlink" Target="https://www.onlinemath4all.com/simplifying-complex-rational-expressions.html" TargetMode="External"/></Relationships>
</file>

<file path=ppt/slides/_rels/slide6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GnIJQkzYWWs"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chilimath.com" TargetMode="External"/><Relationship Id="rId5" Type="http://schemas.openxmlformats.org/officeDocument/2006/relationships/hyperlink" Target="https://www.chilimath.com/lessons/introductory-algebra/ratios/" TargetMode="Externa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hyperlink" Target="https://www.khanacademy.org/math/cc-seventh-grade-math/cc-7th-ratio-proportion/cc-7th-write-and-solve-proportions/v/find-an-unknown-in-a-proportion"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hyperlink" Target="https://www.assignmentpoint.com/science/mathematic/cross-multiplication-solve-proportions.html" TargetMode="External"/><Relationship Id="rId5" Type="http://schemas.openxmlformats.org/officeDocument/2006/relationships/image" Target="../media/image28.jpg"/><Relationship Id="rId4" Type="http://schemas.openxmlformats.org/officeDocument/2006/relationships/hyperlink" Target="https://www.mathworksheets4kids.com/proportion/solving/proportion-level1-1.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superteacherworksheets.com/unit-rate/finding-unit-rate_FGUTR.pdf"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www.1001freedownloads.com/free-clipart/speed-limit-40" TargetMode="External"/><Relationship Id="rId5" Type="http://schemas.openxmlformats.org/officeDocument/2006/relationships/image" Target="../media/image29.png"/><Relationship Id="rId4" Type="http://schemas.openxmlformats.org/officeDocument/2006/relationships/hyperlink" Target="https://www.khanacademy.org/math/cc-sixth-grade-math/x0267d782:cc-6th-rates-and-percentages/cc-6th-rates/v/finding-unit-rates"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JeVSmq1Nrpw"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hyperlink" Target="https://www.1001freedownloads.com/free-clipart/speed-limit-40" TargetMode="Externa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hyperlink" Target="https://www.khanacademy.org/math/cc-seventh-grade-math/cc-7th-fractions-decimals/cc-7th-percent-word-problems/v/solving-percent-problems"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S12-U7Lz7Ac"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https://math-drills.com/percentsworksheets/percents_calculate_part_allpercents_regular_wholenumbers_001.1675735328.pdf"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8.xml"/><Relationship Id="rId7" Type="http://schemas.openxmlformats.org/officeDocument/2006/relationships/slide" Target="slide35.xml"/><Relationship Id="rId12" Type="http://schemas.openxmlformats.org/officeDocument/2006/relationships/slide" Target="slide7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slide" Target="slide24.xml"/><Relationship Id="rId11" Type="http://schemas.openxmlformats.org/officeDocument/2006/relationships/slide" Target="slide67.xml"/><Relationship Id="rId5" Type="http://schemas.openxmlformats.org/officeDocument/2006/relationships/slide" Target="slide15.xml"/><Relationship Id="rId10" Type="http://schemas.openxmlformats.org/officeDocument/2006/relationships/slide" Target="slide62.xml"/><Relationship Id="rId4" Type="http://schemas.openxmlformats.org/officeDocument/2006/relationships/slide" Target="slide10.xml"/><Relationship Id="rId9" Type="http://schemas.openxmlformats.org/officeDocument/2006/relationships/slide" Target="slide51.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jAcDJDjQk2g"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math-drills.com/percentsworksheets/percents_increase_decrease_whole_allpercents_001.1588420059.pdf" TargetMode="External"/></Relationships>
</file>

<file path=ppt/slides/_rels/slide7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hyperlink" Target="https://www.splashlearn.com/math-vocabulary/fraction-to-percent" TargetMode="External"/><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8" Type="http://schemas.openxmlformats.org/officeDocument/2006/relationships/hyperlink" Target="https://www.k5learning.com/worksheets/math/grade-6-decimals-to-percents-vice-versa-over-100-percent-a.pdf" TargetMode="External"/><Relationship Id="rId3" Type="http://schemas.openxmlformats.org/officeDocument/2006/relationships/hyperlink" Target="https://www.youtube.com/watch?v=NJ31kZey01I" TargetMode="External"/><Relationship Id="rId7" Type="http://schemas.openxmlformats.org/officeDocument/2006/relationships/hyperlink" Target="http://vedantu.com"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hyperlink" Target="https://www.vedantu.com/maths/convert-decimal-to-percentage" TargetMode="External"/><Relationship Id="rId5" Type="http://schemas.openxmlformats.org/officeDocument/2006/relationships/image" Target="../media/image34.png"/><Relationship Id="rId4" Type="http://schemas.openxmlformats.org/officeDocument/2006/relationships/hyperlink" Target="https://www.youtube.com/watch?v=jPmno8_2zi0"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hyperlink" Target="http://onlinemathlearning.com" TargetMode="External"/><Relationship Id="rId3" Type="http://schemas.openxmlformats.org/officeDocument/2006/relationships/hyperlink" Target="https://www.youtube.com/watch?v=qesj2jpktaE" TargetMode="External"/><Relationship Id="rId7" Type="http://schemas.openxmlformats.org/officeDocument/2006/relationships/hyperlink" Target="https://www.onlinemathlearning.com/decimal-to-fraction.html"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hyperlink" Target="https://math-drills.com/decimal/decimals_convert_terminating_only_decimals_to_fractions_001.1479311849.pdf" TargetMode="External"/><Relationship Id="rId4" Type="http://schemas.openxmlformats.org/officeDocument/2006/relationships/hyperlink" Target="https://math-drills.com/fractions/common_fractions_convert_to_decimal_001.1675735262.pdf"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watch?v=tZMj0OX5WJ8" TargetMode="External"/><Relationship Id="rId7" Type="http://schemas.openxmlformats.org/officeDocument/2006/relationships/hyperlink" Target="http://mathmonks.com"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hyperlink" Target="https://mathmonks.com/fractions/fraction-to-percent" TargetMode="External"/><Relationship Id="rId5" Type="http://schemas.openxmlformats.org/officeDocument/2006/relationships/image" Target="../media/image36.jpg"/><Relationship Id="rId4" Type="http://schemas.openxmlformats.org/officeDocument/2006/relationships/hyperlink" Target="https://mathmonks.com/wp-content/uploads/2022/06/Converting-Fractions-to-Percentages-Worksheet.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youtube.com/watch?v=gUlbT4-NEdg" TargetMode="External"/><Relationship Id="rId7" Type="http://schemas.openxmlformats.org/officeDocument/2006/relationships/hyperlink" Target="https://www.inchcalculator.com/percent-to-fraction-calculator/"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mathmonks.com/wp-content/uploads/2022/06/Converting-Percentages-to-Fractions-Worksheet.pdf"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mathmonks.com/wp-content/uploads/2021/05/6th-Grade-Fractions-Decimals-and-Percents-Worksheets.pdf"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hyperlink" Target="https://itfeature.com/misc-articles/percentages-fractions-and-decimals/" TargetMode="External"/><Relationship Id="rId4" Type="http://schemas.openxmlformats.org/officeDocument/2006/relationships/image" Target="../media/image39.jpg"/></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7g3O_nqyWKg"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khanacademy.org/math/cc-eighth-grade-math/cc-8th-numbers-operations/cc-8th-irrational-numbers/v/introduction-to-rational-and-irrational-number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slide" Target="slide72.xml"/><Relationship Id="rId4" Type="http://schemas.openxmlformats.org/officeDocument/2006/relationships/slide" Target="slide15.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www.mometrix.com/blog/remembering-the-greater-than-sign-less-than-sign/" TargetMode="External"/><Relationship Id="rId4" Type="http://schemas.openxmlformats.org/officeDocument/2006/relationships/image" Target="../media/image41.png"/></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hyperlink" Target="https://www.mometrix.com/blog/remembering-the-greater-than-sign-less-than-sign/"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yVIwZXzLyUQ" TargetMode="External"/><Relationship Id="rId7" Type="http://schemas.openxmlformats.org/officeDocument/2006/relationships/hyperlink" Target="https://the-world-is-my-classroom.weebly.com/"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hyperlink" Target="https://www.easyteacherworksheets.com/pages/pdf/math/greaterthan/decimalspercents/6.html" TargetMode="External"/><Relationship Id="rId4" Type="http://schemas.openxmlformats.org/officeDocument/2006/relationships/hyperlink" Target="https://www.easyteacherworksheets.com/pages/pdf/math/greaterthan/decimalspercents/4.html"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zSg4Pzq8jns"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hyperlink" Target="https://www.splashlearn.com/math-vocabulary/number-sense/number-words" TargetMode="External"/><Relationship Id="rId5" Type="http://schemas.openxmlformats.org/officeDocument/2006/relationships/image" Target="../media/image45.png"/><Relationship Id="rId4" Type="http://schemas.openxmlformats.org/officeDocument/2006/relationships/hyperlink" Target="https://www.youtube.com/watch?v=8Ac6W-NWd9M"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tutoringhour.com/preview/numbers-in-words/multi-digit/8-digit.pdf" TargetMode="External"/><Relationship Id="rId7" Type="http://schemas.openxmlformats.org/officeDocument/2006/relationships/hyperlink" Target="https://www.splashlearn.com/math-vocabulary/number-sense/number-words"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hyperlink" Target="https://www.tutoringhour.com/preview/numbers-in-words/decimals/revision-1-key.pdf" TargetMode="External"/><Relationship Id="rId4" Type="http://schemas.openxmlformats.org/officeDocument/2006/relationships/hyperlink" Target="https://www.tutoringhour.com/preview/numbers-in-words/decimals/revision-1.pdf"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s://imgur.com/gallery/7MrEHC4" TargetMode="External"/><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46.gif"/></Relationships>
</file>

<file path=ppt/slides/_rels/slide88.xml.rels><?xml version="1.0" encoding="UTF-8" standalone="yes"?>
<Relationships xmlns="http://schemas.openxmlformats.org/package/2006/relationships"><Relationship Id="rId8" Type="http://schemas.openxmlformats.org/officeDocument/2006/relationships/hyperlink" Target="http://math-drills.com" TargetMode="External"/><Relationship Id="rId3" Type="http://schemas.openxmlformats.org/officeDocument/2006/relationships/hyperlink" Target="https://www.khanacademy.org/math/cc-eighth-grade-math/cc-8th-numbers-operations/cc-8th-irrational-numbers/v/introduction-to-rational-and-irrational-numbers" TargetMode="External"/><Relationship Id="rId7" Type="http://schemas.openxmlformats.org/officeDocument/2006/relationships/hyperlink" Target="https://www.youtube.com/watch?v=OPz99FFbo7M"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hyperlink" Target="https://www.youtube.com/watch?v=cqnYjR46T58" TargetMode="External"/><Relationship Id="rId5" Type="http://schemas.openxmlformats.org/officeDocument/2006/relationships/hyperlink" Target="https://www.khanacademy.org/math/pre-algebra/pre-algebra-factors-multiples/pre-algebra-prime-factorization-prealg/v/prime-factorization" TargetMode="External"/><Relationship Id="rId4" Type="http://schemas.openxmlformats.org/officeDocument/2006/relationships/hyperlink" Target="https://www.youtube.com/watch?v=ydm2cxacPIM" TargetMode="External"/><Relationship Id="rId9" Type="http://schemas.openxmlformats.org/officeDocument/2006/relationships/hyperlink" Target="https://math-drills.com/numbersense/prime_factors_tree_004144_001.1675735321.pdf"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www.k5learning.com/worksheets/math/grade-5-integers-absolute-value-a.pdf" TargetMode="External"/><Relationship Id="rId3" Type="http://schemas.openxmlformats.org/officeDocument/2006/relationships/hyperlink" Target="https://www.khanacademy.org/math/cc-sixth-grade-math/cc-6th-expressions-and-variables/cc-6th-lcm/v/least-common-multiple-exercise" TargetMode="External"/><Relationship Id="rId7" Type="http://schemas.openxmlformats.org/officeDocument/2006/relationships/hyperlink" Target="https://www.youtube.com/watch?v=LnfhdtjcpVY"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hyperlink" Target="https://www.interactive.onlinemathlearning.com/share/worksheets/lcm-gcf-worksheet.pdf" TargetMode="External"/><Relationship Id="rId5" Type="http://schemas.openxmlformats.org/officeDocument/2006/relationships/hyperlink" Target="http://onlinemathlearning.com" TargetMode="External"/><Relationship Id="rId10" Type="http://schemas.openxmlformats.org/officeDocument/2006/relationships/hyperlink" Target="https://www.youtube.com/watch?v=5sNqgCK7MG4" TargetMode="External"/><Relationship Id="rId4" Type="http://schemas.openxmlformats.org/officeDocument/2006/relationships/hyperlink" Target="https://www.youtube.com/watch?v=crWLFqOQtBA" TargetMode="External"/><Relationship Id="rId9" Type="http://schemas.openxmlformats.org/officeDocument/2006/relationships/hyperlink" Target="https://www.youtube.com/watch?v=CfkaifC7tG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mathandmultimedia.com/2013/08/29/incorrect-real-number-system-diagra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8" Type="http://schemas.openxmlformats.org/officeDocument/2006/relationships/hyperlink" Target="https://www.youtube.com/watch?v=OY52uslSxWs" TargetMode="External"/><Relationship Id="rId3" Type="http://schemas.openxmlformats.org/officeDocument/2006/relationships/hyperlink" Target="http://math-drills.com" TargetMode="External"/><Relationship Id="rId7" Type="http://schemas.openxmlformats.org/officeDocument/2006/relationships/hyperlink" Target="https://www.khanacademy.org/math/cc-sixth-grade-math/x0267d782:cc-6th-exponents-and-order-of-operations/cc-6th-exponents/v/introduction-to-exponents"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 Id="rId6" Type="http://schemas.openxmlformats.org/officeDocument/2006/relationships/hyperlink" Target="https://math-drills.com/integers/integers_06multdiv_01mixed_01range09_01questions025_001.1694118995.pdf" TargetMode="External"/><Relationship Id="rId5" Type="http://schemas.openxmlformats.org/officeDocument/2006/relationships/hyperlink" Target="https://www.youtube.com/watch?v=K_tPbVPfHgk" TargetMode="External"/><Relationship Id="rId10" Type="http://schemas.openxmlformats.org/officeDocument/2006/relationships/hyperlink" Target="https://www.youtube.com/watch?v=ox06qIV2c1U" TargetMode="External"/><Relationship Id="rId4" Type="http://schemas.openxmlformats.org/officeDocument/2006/relationships/hyperlink" Target="https://math-drills.com/integers/integers_addition_negative_parentheses_-50to50_001.1694538938.pdf" TargetMode="External"/><Relationship Id="rId9" Type="http://schemas.openxmlformats.org/officeDocument/2006/relationships/hyperlink" Target="https://www.youtube.com/watch?v=Ei817TVioBU"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s://www.youtube.com/watch?v=yICR9PiW340" TargetMode="External"/><Relationship Id="rId3" Type="http://schemas.openxmlformats.org/officeDocument/2006/relationships/hyperlink" Target="https://www.youtube.com/watch?v=lhfd1_-GFDg" TargetMode="External"/><Relationship Id="rId7" Type="http://schemas.openxmlformats.org/officeDocument/2006/relationships/hyperlink" Target="https://math-drills.com/algebra/algebra_exponent_rules_basic_mixed_positive_001.1739984937.pdf"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 Id="rId6" Type="http://schemas.openxmlformats.org/officeDocument/2006/relationships/hyperlink" Target="http://math-drills.com" TargetMode="External"/><Relationship Id="rId11" Type="http://schemas.openxmlformats.org/officeDocument/2006/relationships/hyperlink" Target="https://youtu.be/AZpS-im4_Kk?si=xhYNdE1Ns6qCuocd" TargetMode="External"/><Relationship Id="rId5" Type="http://schemas.openxmlformats.org/officeDocument/2006/relationships/hyperlink" Target="https://www.youtube.com/watch?v=wSracfsnFI8" TargetMode="External"/><Relationship Id="rId10" Type="http://schemas.openxmlformats.org/officeDocument/2006/relationships/hyperlink" Target="https://www.youtube.com/watch?v=dHjT4d4oHyc" TargetMode="External"/><Relationship Id="rId4" Type="http://schemas.openxmlformats.org/officeDocument/2006/relationships/hyperlink" Target="https://www.youtube.com/watch?v=Xa95eZ9fCrQ" TargetMode="External"/><Relationship Id="rId9" Type="http://schemas.openxmlformats.org/officeDocument/2006/relationships/hyperlink" Target="https://math-drills.com/numbersense/squares_and_square_roots_001.1675735321.pdf"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math-drills.com" TargetMode="External"/><Relationship Id="rId3" Type="http://schemas.openxmlformats.org/officeDocument/2006/relationships/hyperlink" Target="https://www.youtube.com/watch?v=kaKi4EpsFqc" TargetMode="External"/><Relationship Id="rId7" Type="http://schemas.openxmlformats.org/officeDocument/2006/relationships/hyperlink" Target="https://www.khanacademy.org/math/cc-seventh-grade-math/cc-7th-negative-numbers-multiply-and-divide/cc-7th-order-of-operations/v/introduction-to-order-of-operations"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hyperlink" Target="https://www.youtube.com/watch?v=1P_xR-31F8s" TargetMode="External"/><Relationship Id="rId5" Type="http://schemas.openxmlformats.org/officeDocument/2006/relationships/hyperlink" Target="https://www.youtube.com/watch?v=QaEqrqz4EYs" TargetMode="External"/><Relationship Id="rId10" Type="http://schemas.openxmlformats.org/officeDocument/2006/relationships/hyperlink" Target="https://www.youtube.com/watch?v=u0mREOY0xso" TargetMode="External"/><Relationship Id="rId4" Type="http://schemas.openxmlformats.org/officeDocument/2006/relationships/hyperlink" Target="https://www.youtube.com/watch?v=VZ0jG3W53nE" TargetMode="External"/><Relationship Id="rId9" Type="http://schemas.openxmlformats.org/officeDocument/2006/relationships/hyperlink" Target="https://math-drills.com/orderofoperations/ooo_integers_foursteps_positive_pemdas_001.1675735326.pdf"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www.youtube.com/watch?v=EvQf38lnAJc" TargetMode="External"/><Relationship Id="rId3" Type="http://schemas.openxmlformats.org/officeDocument/2006/relationships/hyperlink" Target="https://www.youtube.com/watch?v=KkswD4iPyO0" TargetMode="External"/><Relationship Id="rId7" Type="http://schemas.openxmlformats.org/officeDocument/2006/relationships/hyperlink" Target="https://math-drills.com/decimal/decround_various_various_001.1417828262.pdf"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 Id="rId6" Type="http://schemas.openxmlformats.org/officeDocument/2006/relationships/hyperlink" Target="https://math-drills.com/numbersense/rounding_10000_us_001.1360997475.pdf" TargetMode="External"/><Relationship Id="rId11" Type="http://schemas.openxmlformats.org/officeDocument/2006/relationships/hyperlink" Target="https://www.mathworksheets4kids.com/estimation/sum-difference/nearest-thousand-sum1.pdf" TargetMode="External"/><Relationship Id="rId5" Type="http://schemas.openxmlformats.org/officeDocument/2006/relationships/hyperlink" Target="http://math-drills.com" TargetMode="External"/><Relationship Id="rId10" Type="http://schemas.openxmlformats.org/officeDocument/2006/relationships/hyperlink" Target="https://www.youtube.com/watch?v=_EYGStYBvEo" TargetMode="External"/><Relationship Id="rId4" Type="http://schemas.openxmlformats.org/officeDocument/2006/relationships/hyperlink" Target="https://www.youtube.com/watch?v=P7ozJW8LSxw" TargetMode="External"/><Relationship Id="rId9" Type="http://schemas.openxmlformats.org/officeDocument/2006/relationships/hyperlink" Target="https://www.youtube.com/watch?v=mBWr8c0Lsx4"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math-drills.com/numbersense/scientific_notation_scientific_to_ordinary_001.1366065256.pdf" TargetMode="External"/><Relationship Id="rId3" Type="http://schemas.openxmlformats.org/officeDocument/2006/relationships/hyperlink" Target="https://www.mathworksheets4kids.com/estimation/product-quotient/nearest-ten-2by1digit1.pdf" TargetMode="External"/><Relationship Id="rId7" Type="http://schemas.openxmlformats.org/officeDocument/2006/relationships/hyperlink" Target="http://math-drills.com"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hyperlink" Target="https://www.khanacademy.org/math/cc-eighth-grade-math/cc-8th-numbers-operations/cc-8th-scientific-notation/v/scientific-notation-i" TargetMode="External"/><Relationship Id="rId5" Type="http://schemas.openxmlformats.org/officeDocument/2006/relationships/hyperlink" Target="https://www.youtube.com/watch?v=is2mZG3dXJA" TargetMode="External"/><Relationship Id="rId10" Type="http://schemas.openxmlformats.org/officeDocument/2006/relationships/hyperlink" Target="https://math-drills.com/numbersense/scientific_notation_ordinary_to_scientific_001.1366065300.pdf" TargetMode="External"/><Relationship Id="rId4" Type="http://schemas.openxmlformats.org/officeDocument/2006/relationships/hyperlink" Target="https://www.mathworksheets4kids.com/estimation/product-quotient/mcq-quotient1.pdf" TargetMode="External"/><Relationship Id="rId9" Type="http://schemas.openxmlformats.org/officeDocument/2006/relationships/hyperlink" Target="https://www.youtube.com/watch?v=qImdDFHZnMI"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www.interactive.onlinemathlearning.com/share/worksheets/divide-scientific-notation-worksheet.pdf" TargetMode="External"/><Relationship Id="rId3" Type="http://schemas.openxmlformats.org/officeDocument/2006/relationships/hyperlink" Target="https://www.youtube.com/watch?v=bf-eJaNJxc0" TargetMode="External"/><Relationship Id="rId7" Type="http://schemas.openxmlformats.org/officeDocument/2006/relationships/hyperlink" Target="https://www.commoncoresheets.com/pdfs/76/worksheet.pdf?sheet_language=english&amp;version=1&amp;&amp;sheet_layout%5Bpages%5D%5Bws%5D=1&amp;sheet_layout%5Bpages%5D%5Bans%5D=1&amp;sheet_layout%5Bsheet_language%5D=english&amp;sheet_layout%5Btitle%5D=&amp;sheet_layout%5Binstructions%5D=&amp;sheet_layout%5Bnumber_of_problems%5D=&amp;sheet_layout%5Bdue_date%5D=&amp;sheet_layout%5Binclude_standard%5D=0&amp;sheet_layout%5Bccss%5D=8ee4&amp;sheet_layout%5Bfont_family%5D=&amp;sheet_layout%5Bfont_size%5D=12&amp;sheet_layout%5Bmargin_bottom%5D=&amp;sheet_layout%5Banswer_column_display%5D=1&amp;sheet_layout%5Bproblem_number_display%5D=1&amp;sheet_layout%5Borientation%5D=portrait&amp;"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hyperlink" Target="https://www.youtube.com/watch?v=yX6Mq9whsX0" TargetMode="External"/><Relationship Id="rId5" Type="http://schemas.openxmlformats.org/officeDocument/2006/relationships/hyperlink" Target="https://www.interactive.onlinemathlearning.com/share/worksheets/add-subtract-scientific-notation-worksheet.pdf" TargetMode="External"/><Relationship Id="rId4" Type="http://schemas.openxmlformats.org/officeDocument/2006/relationships/hyperlink" Target="http://onlinemathlearning.com"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s://www.youtube.com/watch?v=oFVzcnJfYkg&amp;t=240s" TargetMode="External"/><Relationship Id="rId3" Type="http://schemas.openxmlformats.org/officeDocument/2006/relationships/hyperlink" Target="https://www.youtube.com/watch?v=38KfKBpwAv4" TargetMode="External"/><Relationship Id="rId7" Type="http://schemas.openxmlformats.org/officeDocument/2006/relationships/hyperlink" Target="https://www.k5learning.com/worksheets/math/grade-5-improper-fractions-to-mixed-numbers-a.pdf"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hyperlink" Target="https://www.youtube.com/watch?v=EpXCr2iax5E" TargetMode="External"/><Relationship Id="rId5" Type="http://schemas.openxmlformats.org/officeDocument/2006/relationships/hyperlink" Target="https://www.k5learning.com/worksheets/math/grade-4-mixed-numbers-to-improper-fractions-harder-a.pdf" TargetMode="External"/><Relationship Id="rId10" Type="http://schemas.openxmlformats.org/officeDocument/2006/relationships/hyperlink" Target="https://www.youtube.com/watch?v=MZmENadGcK0" TargetMode="External"/><Relationship Id="rId4" Type="http://schemas.openxmlformats.org/officeDocument/2006/relationships/hyperlink" Target="https://www.youtube.com/watch?v=96NOYcnmThU" TargetMode="External"/><Relationship Id="rId9" Type="http://schemas.openxmlformats.org/officeDocument/2006/relationships/hyperlink" Target="https://www.k5learning.com/worksheets/math/grade-6-simplifying-fractions-hard-a.pdf"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www.youtube.com/watch?v=H3ZY65icKmw" TargetMode="External"/><Relationship Id="rId3" Type="http://schemas.openxmlformats.org/officeDocument/2006/relationships/hyperlink" Target="https://www.youtube.com/watch?v=VTCOHFJOAA8" TargetMode="External"/><Relationship Id="rId7" Type="http://schemas.openxmlformats.org/officeDocument/2006/relationships/hyperlink" Target="https://math-drills.com/fractions/fractions_addsub_improper_like_easy_001.1698465724.pdf"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hyperlink" Target="http://math-drills.com" TargetMode="External"/><Relationship Id="rId5" Type="http://schemas.openxmlformats.org/officeDocument/2006/relationships/hyperlink" Target="https://www.youtube.com/watch?v=XsW8HJutIgM" TargetMode="External"/><Relationship Id="rId10" Type="http://schemas.openxmlformats.org/officeDocument/2006/relationships/hyperlink" Target="https://www.youtube.com/watch?v=4lkq3DgvmJo" TargetMode="External"/><Relationship Id="rId4" Type="http://schemas.openxmlformats.org/officeDocument/2006/relationships/hyperlink" Target="https://www.youtube.com/watch?v=pZEmFSP3Z0I" TargetMode="External"/><Relationship Id="rId9" Type="http://schemas.openxmlformats.org/officeDocument/2006/relationships/hyperlink" Target="https://www.youtube.com/watch?v=yKCBspYtrSU&amp;list=PLiT3pCvK_cfWKCdp0km0a1_2Ag6xYvrv1&amp;index=3"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s://www.khanacademy.org/math/cc-sixth-grade-math/x0267d782:cc-6th-rates-and-percentages/cc-6th-rates/v/finding-unit-rates" TargetMode="External"/><Relationship Id="rId3" Type="http://schemas.openxmlformats.org/officeDocument/2006/relationships/hyperlink" Target="http://math-drills.com" TargetMode="External"/><Relationship Id="rId7" Type="http://schemas.openxmlformats.org/officeDocument/2006/relationships/hyperlink" Target="https://www.mathworksheets4kids.com/proportion/solving/proportion-level1-1.pdf"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hyperlink" Target="https://www.khanacademy.org/math/cc-seventh-grade-math/cc-7th-ratio-proportion/cc-7th-write-and-solve-proportions/v/find-an-unknown-in-a-proportion" TargetMode="External"/><Relationship Id="rId5" Type="http://schemas.openxmlformats.org/officeDocument/2006/relationships/hyperlink" Target="https://www.youtube.com/watch?v=GnIJQkzYWWs" TargetMode="External"/><Relationship Id="rId10" Type="http://schemas.openxmlformats.org/officeDocument/2006/relationships/hyperlink" Target="https://www.youtube.com/watch?v=JeVSmq1Nrpw" TargetMode="External"/><Relationship Id="rId4" Type="http://schemas.openxmlformats.org/officeDocument/2006/relationships/hyperlink" Target="https://math-drills.com/fractions/fractions_multdiv_001.1698465830.pdf" TargetMode="External"/><Relationship Id="rId9" Type="http://schemas.openxmlformats.org/officeDocument/2006/relationships/hyperlink" Target="https://www.superteacherworksheets.com/unit-rate/finding-unit-rate_FGUTR.pdf"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s://math-drills.com/percentsworksheets/percents_increase_decrease_whole_allpercents_001.1588420059.pdf" TargetMode="External"/><Relationship Id="rId3" Type="http://schemas.openxmlformats.org/officeDocument/2006/relationships/hyperlink" Target="https://www.khanacademy.org/math/cc-seventh-grade-math/cc-7th-fractions-decimals/cc-7th-percent-word-problems/v/solving-percent-problems" TargetMode="External"/><Relationship Id="rId7" Type="http://schemas.openxmlformats.org/officeDocument/2006/relationships/hyperlink" Target="https://www.youtube.com/watch?v=jAcDJDjQk2g"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6" Type="http://schemas.openxmlformats.org/officeDocument/2006/relationships/hyperlink" Target="https://math-drills.com/percentsworksheets/percents_calculate_part_allpercents_regular_wholenumbers_001.1675735328.pdf" TargetMode="External"/><Relationship Id="rId5" Type="http://schemas.openxmlformats.org/officeDocument/2006/relationships/hyperlink" Target="http://math-drills.com" TargetMode="External"/><Relationship Id="rId10" Type="http://schemas.openxmlformats.org/officeDocument/2006/relationships/hyperlink" Target="https://www.youtube.com/watch?v=jPmno8_2zi0" TargetMode="External"/><Relationship Id="rId4" Type="http://schemas.openxmlformats.org/officeDocument/2006/relationships/hyperlink" Target="https://www.youtube.com/watch?v=S12-U7Lz7Ac" TargetMode="External"/><Relationship Id="rId9" Type="http://schemas.openxmlformats.org/officeDocument/2006/relationships/hyperlink" Target="https://www.youtube.com/watch?v=NJ31kZey01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TEAS Math Workshop</a:t>
            </a:r>
            <a:endParaRPr/>
          </a:p>
        </p:txBody>
      </p:sp>
      <p:sp>
        <p:nvSpPr>
          <p:cNvPr id="61" name="Google Shape;61;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1: Numbers &amp; Operations</a:t>
            </a:r>
            <a:endParaRPr/>
          </a:p>
        </p:txBody>
      </p:sp>
      <p:sp>
        <p:nvSpPr>
          <p:cNvPr id="62" name="Google Shape;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Prime vs. Composite Numbers</a:t>
            </a:r>
            <a:r>
              <a:rPr lang="en" baseline="30000"/>
              <a:t>2</a:t>
            </a:r>
            <a:endParaRPr baseline="30000"/>
          </a:p>
        </p:txBody>
      </p:sp>
      <p:sp>
        <p:nvSpPr>
          <p:cNvPr id="140" name="Google Shape;140;p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Prime numbers</a:t>
            </a:r>
            <a:r>
              <a:rPr lang="en"/>
              <a:t>: natural numbers (excluding 1) that are only divisible by themselves and 1</a:t>
            </a:r>
            <a:endParaRPr/>
          </a:p>
          <a:p>
            <a:pPr marL="914400" lvl="1" indent="-342900" algn="l" rtl="0">
              <a:spcBef>
                <a:spcPts val="0"/>
              </a:spcBef>
              <a:spcAft>
                <a:spcPts val="0"/>
              </a:spcAft>
              <a:buSzPts val="1800"/>
              <a:buChar char="○"/>
            </a:pPr>
            <a:r>
              <a:rPr lang="en" sz="1800"/>
              <a:t>The only even prime number is 2. Every other even number is divisible by 2!</a:t>
            </a:r>
            <a:endParaRPr sz="1800"/>
          </a:p>
          <a:p>
            <a:pPr marL="457200" lvl="0" indent="-342900" algn="l" rtl="0">
              <a:spcBef>
                <a:spcPts val="1000"/>
              </a:spcBef>
              <a:spcAft>
                <a:spcPts val="0"/>
              </a:spcAft>
              <a:buSzPts val="1800"/>
              <a:buChar char="●"/>
            </a:pPr>
            <a:r>
              <a:rPr lang="en" u="sng"/>
              <a:t>Composite numbers</a:t>
            </a:r>
            <a:r>
              <a:rPr lang="en"/>
              <a:t>: natural numbers greater than 1 that can be divided by at least one other </a:t>
            </a:r>
            <a:r>
              <a:rPr lang="en" b="1"/>
              <a:t>factor</a:t>
            </a:r>
            <a:r>
              <a:rPr lang="en"/>
              <a:t> besides 1 and itself</a:t>
            </a:r>
            <a:endParaRPr/>
          </a:p>
          <a:p>
            <a:pPr marL="914400" lvl="1" indent="-342900" algn="l" rtl="0">
              <a:spcBef>
                <a:spcPts val="0"/>
              </a:spcBef>
              <a:spcAft>
                <a:spcPts val="0"/>
              </a:spcAft>
              <a:buSzPts val="1800"/>
              <a:buChar char="○"/>
            </a:pPr>
            <a:r>
              <a:rPr lang="en" sz="1800" u="sng"/>
              <a:t>Factors</a:t>
            </a:r>
            <a:r>
              <a:rPr lang="en" sz="1800"/>
              <a:t>: numbers that are multiplied by each other to obtain a product</a:t>
            </a:r>
            <a:endParaRPr sz="1800"/>
          </a:p>
          <a:p>
            <a:pPr marL="914400" lvl="1" indent="-342900" algn="l" rtl="0">
              <a:spcBef>
                <a:spcPts val="0"/>
              </a:spcBef>
              <a:spcAft>
                <a:spcPts val="0"/>
              </a:spcAft>
              <a:buSzPts val="1800"/>
              <a:buChar char="○"/>
            </a:pPr>
            <a:r>
              <a:rPr lang="en" sz="1800"/>
              <a:t>Composite numbers can be broken down into a </a:t>
            </a:r>
            <a:r>
              <a:rPr lang="en" sz="1800" b="1"/>
              <a:t>prime factorization</a:t>
            </a:r>
            <a:r>
              <a:rPr lang="en" sz="1800"/>
              <a:t> (see the next slide).</a:t>
            </a:r>
            <a:endParaRPr sz="1800"/>
          </a:p>
        </p:txBody>
      </p:sp>
      <p:sp>
        <p:nvSpPr>
          <p:cNvPr id="141" name="Google Shape;14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1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13</a:t>
            </a:r>
            <a:endParaRPr/>
          </a:p>
        </p:txBody>
      </p:sp>
      <p:sp>
        <p:nvSpPr>
          <p:cNvPr id="941" name="Google Shape;941;p112"/>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85"/>
            </a:pPr>
            <a:r>
              <a:rPr lang="en" sz="1200"/>
              <a:t>Percents and decimals conversion over 100. (2025). K5 Learning. </a:t>
            </a:r>
            <a:r>
              <a:rPr lang="en" sz="1200" u="sng">
                <a:solidFill>
                  <a:schemeClr val="accent5"/>
                </a:solidFill>
                <a:hlinkClick r:id="rId3">
                  <a:extLst>
                    <a:ext uri="{A12FA001-AC4F-418D-AE19-62706E023703}">
                      <ahyp:hlinkClr xmlns:ahyp="http://schemas.microsoft.com/office/drawing/2018/hyperlinkcolor" val="tx"/>
                    </a:ext>
                  </a:extLst>
                </a:hlinkClick>
              </a:rPr>
              <a:t>https://www.k5learning.com/worksheets/math/grade-6-decimals-to-percents-vice-versa-over-100-percent-a.pdf</a:t>
            </a:r>
            <a:endParaRPr sz="1200"/>
          </a:p>
          <a:p>
            <a:pPr marL="457200" lvl="0" indent="-304800" algn="l" rtl="0">
              <a:spcBef>
                <a:spcPts val="0"/>
              </a:spcBef>
              <a:spcAft>
                <a:spcPts val="0"/>
              </a:spcAft>
              <a:buSzPts val="1200"/>
              <a:buAutoNum type="arabicPeriod" startAt="85"/>
            </a:pPr>
            <a:r>
              <a:rPr lang="en" sz="1200"/>
              <a:t>Math with Mr. J. (2020, April 9). Converting Decimals to Fractions (Tenths, Hundredths, and Thousandths)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https://www.youtube.com/watch?v=qesj2jpktaE</a:t>
            </a:r>
            <a:endParaRPr sz="1200"/>
          </a:p>
          <a:p>
            <a:pPr marL="457200" lvl="0" indent="-304800" algn="l" rtl="0">
              <a:spcBef>
                <a:spcPts val="0"/>
              </a:spcBef>
              <a:spcAft>
                <a:spcPts val="0"/>
              </a:spcAft>
              <a:buSzPts val="1200"/>
              <a:buAutoNum type="arabicPeriod" startAt="85"/>
            </a:pPr>
            <a:r>
              <a:rPr lang="en" sz="1200"/>
              <a:t>Converting Fractions to Decimals (A). (2025). </a:t>
            </a:r>
            <a:r>
              <a:rPr lang="en" sz="1200" u="sng">
                <a:solidFill>
                  <a:schemeClr val="hlink"/>
                </a:solidFill>
                <a:hlinkClick r:id="rId5"/>
              </a:rPr>
              <a:t>Math-Drills.com</a:t>
            </a:r>
            <a:r>
              <a:rPr lang="en" sz="1200"/>
              <a:t>. </a:t>
            </a:r>
            <a:r>
              <a:rPr lang="en" sz="1200" u="sng">
                <a:solidFill>
                  <a:schemeClr val="hlink"/>
                </a:solidFill>
                <a:hlinkClick r:id="rId6"/>
              </a:rPr>
              <a:t>https://math-drills.com/fractions/common_fractions_convert_to_decimal_001.1675735262.pdf</a:t>
            </a:r>
            <a:endParaRPr sz="1200"/>
          </a:p>
          <a:p>
            <a:pPr marL="457200" lvl="0" indent="-304800" algn="l" rtl="0">
              <a:spcBef>
                <a:spcPts val="0"/>
              </a:spcBef>
              <a:spcAft>
                <a:spcPts val="0"/>
              </a:spcAft>
              <a:buSzPts val="1200"/>
              <a:buAutoNum type="arabicPeriod" startAt="85"/>
            </a:pPr>
            <a:r>
              <a:rPr lang="en" sz="1200"/>
              <a:t>Converting Decimals to Fractions (A). (2025). </a:t>
            </a:r>
            <a:r>
              <a:rPr lang="en" sz="1200" u="sng">
                <a:solidFill>
                  <a:schemeClr val="hlink"/>
                </a:solidFill>
                <a:hlinkClick r:id="rId5"/>
              </a:rPr>
              <a:t>Math-Drills.com</a:t>
            </a:r>
            <a:r>
              <a:rPr lang="en" sz="1200"/>
              <a:t>. </a:t>
            </a:r>
            <a:r>
              <a:rPr lang="en" sz="1200" u="sng">
                <a:solidFill>
                  <a:schemeClr val="hlink"/>
                </a:solidFill>
                <a:hlinkClick r:id="rId7"/>
              </a:rPr>
              <a:t>https://math-drills.com/decimal/decimals_convert_terminating_only_decimals_to_fractions_001.1479311849.pdf</a:t>
            </a:r>
            <a:endParaRPr sz="1200"/>
          </a:p>
          <a:p>
            <a:pPr marL="457200" lvl="0" indent="-304800" algn="l" rtl="0">
              <a:spcBef>
                <a:spcPts val="0"/>
              </a:spcBef>
              <a:spcAft>
                <a:spcPts val="0"/>
              </a:spcAft>
              <a:buSzPts val="1200"/>
              <a:buAutoNum type="arabicPeriod" startAt="85"/>
            </a:pPr>
            <a:r>
              <a:rPr lang="en" sz="1200"/>
              <a:t>Math with Mr. J. (2020, April 6). Converting Fractions to Percents [Video]. YouTube. </a:t>
            </a:r>
            <a:r>
              <a:rPr lang="en" sz="1200" u="sng">
                <a:solidFill>
                  <a:schemeClr val="hlink"/>
                </a:solidFill>
                <a:hlinkClick r:id="rId8"/>
              </a:rPr>
              <a:t>https://www.youtube.com/watch?v=tZMj0OX5WJ</a:t>
            </a:r>
            <a:endParaRPr sz="1200"/>
          </a:p>
          <a:p>
            <a:pPr marL="457200" lvl="0" indent="-304800" algn="l" rtl="0">
              <a:spcBef>
                <a:spcPts val="0"/>
              </a:spcBef>
              <a:spcAft>
                <a:spcPts val="0"/>
              </a:spcAft>
              <a:buSzPts val="1200"/>
              <a:buAutoNum type="arabicPeriod" startAt="85"/>
            </a:pPr>
            <a:r>
              <a:rPr lang="en" sz="1200"/>
              <a:t>Converting Fractions to Percentages. (2025). </a:t>
            </a:r>
            <a:r>
              <a:rPr lang="en" sz="1200" u="sng">
                <a:solidFill>
                  <a:schemeClr val="hlink"/>
                </a:solidFill>
                <a:hlinkClick r:id="rId9"/>
              </a:rPr>
              <a:t>MathMonks.com</a:t>
            </a:r>
            <a:r>
              <a:rPr lang="en" sz="1200"/>
              <a:t>. </a:t>
            </a:r>
            <a:r>
              <a:rPr lang="en" sz="1200" u="sng">
                <a:solidFill>
                  <a:schemeClr val="hlink"/>
                </a:solidFill>
                <a:hlinkClick r:id="rId10"/>
              </a:rPr>
              <a:t>https://mathmonks.com/wp-content/uploads/2022/06/Converting-Fractions-to-Percentages-Worksheet.pdf</a:t>
            </a:r>
            <a:endParaRPr sz="1200"/>
          </a:p>
          <a:p>
            <a:pPr marL="457200" lvl="0" indent="-304800" algn="l" rtl="0">
              <a:spcBef>
                <a:spcPts val="0"/>
              </a:spcBef>
              <a:spcAft>
                <a:spcPts val="0"/>
              </a:spcAft>
              <a:buSzPts val="1200"/>
              <a:buAutoNum type="arabicPeriod" startAt="85"/>
            </a:pPr>
            <a:r>
              <a:rPr lang="en" sz="1200"/>
              <a:t>Math with Mr. J. (2020, April 21). Converting Percents to Fractions [Video]. YouTube. </a:t>
            </a:r>
            <a:r>
              <a:rPr lang="en" sz="1200" u="sng">
                <a:solidFill>
                  <a:schemeClr val="hlink"/>
                </a:solidFill>
                <a:hlinkClick r:id="rId11"/>
              </a:rPr>
              <a:t>https://www.youtube.com/watch?v=gUlbT4-NEdg</a:t>
            </a:r>
            <a:endParaRPr sz="1200"/>
          </a:p>
          <a:p>
            <a:pPr marL="457200" lvl="0" indent="-304800" algn="l" rtl="0">
              <a:spcBef>
                <a:spcPts val="0"/>
              </a:spcBef>
              <a:spcAft>
                <a:spcPts val="0"/>
              </a:spcAft>
              <a:buSzPts val="1200"/>
              <a:buAutoNum type="arabicPeriod" startAt="85"/>
            </a:pPr>
            <a:r>
              <a:rPr lang="en" sz="1200"/>
              <a:t>Converting Percentages to Fractions. (2025). </a:t>
            </a:r>
            <a:r>
              <a:rPr lang="en" sz="1200" u="sng">
                <a:solidFill>
                  <a:schemeClr val="hlink"/>
                </a:solidFill>
                <a:hlinkClick r:id="rId9"/>
              </a:rPr>
              <a:t>MathMonks.com</a:t>
            </a:r>
            <a:r>
              <a:rPr lang="en" sz="1200"/>
              <a:t>. </a:t>
            </a:r>
            <a:r>
              <a:rPr lang="en" sz="1200" u="sng">
                <a:solidFill>
                  <a:schemeClr val="hlink"/>
                </a:solidFill>
                <a:hlinkClick r:id="rId12"/>
              </a:rPr>
              <a:t>https://mathmonks.com/wp-content/uploads/2022/06/Converting-Percentages-to-Fractions-Worksheet.pdf</a:t>
            </a:r>
            <a:endParaRPr sz="1200"/>
          </a:p>
        </p:txBody>
      </p:sp>
      <p:sp>
        <p:nvSpPr>
          <p:cNvPr id="942" name="Google Shape;942;p1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1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14</a:t>
            </a:r>
            <a:endParaRPr/>
          </a:p>
        </p:txBody>
      </p:sp>
      <p:sp>
        <p:nvSpPr>
          <p:cNvPr id="948" name="Google Shape;948;p113"/>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93"/>
            </a:pPr>
            <a:r>
              <a:rPr lang="en" sz="1200"/>
              <a:t>Fraction, Decimal, and Percent Conversion. (2025). </a:t>
            </a:r>
            <a:r>
              <a:rPr lang="en" sz="1200" u="sng">
                <a:solidFill>
                  <a:schemeClr val="accent5"/>
                </a:solidFill>
                <a:hlinkClick r:id="rId3">
                  <a:extLst>
                    <a:ext uri="{A12FA001-AC4F-418D-AE19-62706E023703}">
                      <ahyp:hlinkClr xmlns:ahyp="http://schemas.microsoft.com/office/drawing/2018/hyperlinkcolor" val="tx"/>
                    </a:ext>
                  </a:extLst>
                </a:hlinkClick>
              </a:rPr>
              <a:t>MathMonks.com</a:t>
            </a:r>
            <a:r>
              <a:rPr lang="en" sz="1200"/>
              <a:t>. </a:t>
            </a:r>
            <a:r>
              <a:rPr lang="en" sz="1200" u="sng">
                <a:solidFill>
                  <a:schemeClr val="accent5"/>
                </a:solidFill>
                <a:hlinkClick r:id="rId4">
                  <a:extLst>
                    <a:ext uri="{A12FA001-AC4F-418D-AE19-62706E023703}">
                      <ahyp:hlinkClr xmlns:ahyp="http://schemas.microsoft.com/office/drawing/2018/hyperlinkcolor" val="tx"/>
                    </a:ext>
                  </a:extLst>
                </a:hlinkClick>
              </a:rPr>
              <a:t>https://mathmonks.com/wp-content/uploads/2021/05/6th-Grade-Fractions-Decimals-and-Percents-Worksheets.pdf</a:t>
            </a:r>
            <a:endParaRPr sz="1200"/>
          </a:p>
          <a:p>
            <a:pPr marL="457200" lvl="0" indent="-304800" algn="l" rtl="0">
              <a:spcBef>
                <a:spcPts val="0"/>
              </a:spcBef>
              <a:spcAft>
                <a:spcPts val="0"/>
              </a:spcAft>
              <a:buSzPts val="1200"/>
              <a:buAutoNum type="arabicPeriod" startAt="93"/>
            </a:pPr>
            <a:r>
              <a:rPr lang="en" sz="1200"/>
              <a:t>Math with Mr. J. (2024, January 11). Comparing Rational Numbers | Math with Mr. J [Video]. YouTube. </a:t>
            </a:r>
            <a:r>
              <a:rPr lang="en" sz="1200" u="sng">
                <a:solidFill>
                  <a:schemeClr val="accent5"/>
                </a:solidFill>
                <a:hlinkClick r:id="rId5">
                  <a:extLst>
                    <a:ext uri="{A12FA001-AC4F-418D-AE19-62706E023703}">
                      <ahyp:hlinkClr xmlns:ahyp="http://schemas.microsoft.com/office/drawing/2018/hyperlinkcolor" val="tx"/>
                    </a:ext>
                  </a:extLst>
                </a:hlinkClick>
              </a:rPr>
              <a:t>https://www.youtube.com/watch?v=7g3O_nqyWKg</a:t>
            </a:r>
            <a:endParaRPr sz="1200"/>
          </a:p>
          <a:p>
            <a:pPr marL="457200" lvl="0" indent="-304800" algn="l" rtl="0">
              <a:spcBef>
                <a:spcPts val="0"/>
              </a:spcBef>
              <a:spcAft>
                <a:spcPts val="0"/>
              </a:spcAft>
              <a:buSzPts val="1200"/>
              <a:buAutoNum type="arabicPeriod" startAt="93"/>
            </a:pPr>
            <a:r>
              <a:rPr lang="en" sz="1200"/>
              <a:t>Scam Squad. (2021, June 3). Order Rational Numbers from Least to Greatest [Video]. YouTube. </a:t>
            </a:r>
            <a:r>
              <a:rPr lang="en" sz="1200" u="sng">
                <a:solidFill>
                  <a:schemeClr val="hlink"/>
                </a:solidFill>
                <a:hlinkClick r:id="rId6"/>
              </a:rPr>
              <a:t>https://www.youtube.com/watch?v=yVIwZXzLyUQ</a:t>
            </a:r>
            <a:endParaRPr sz="1200"/>
          </a:p>
          <a:p>
            <a:pPr marL="457200" lvl="0" indent="-304800" algn="l" rtl="0">
              <a:spcBef>
                <a:spcPts val="0"/>
              </a:spcBef>
              <a:spcAft>
                <a:spcPts val="0"/>
              </a:spcAft>
              <a:buSzPts val="1200"/>
              <a:buAutoNum type="arabicPeriod" startAt="93"/>
            </a:pPr>
            <a:r>
              <a:rPr lang="en" sz="1200"/>
              <a:t>Compare and Order Decimals, Percents, and Fractions. (2025. </a:t>
            </a:r>
            <a:r>
              <a:rPr lang="en" sz="1200" u="sng">
                <a:solidFill>
                  <a:schemeClr val="hlink"/>
                </a:solidFill>
                <a:hlinkClick r:id="rId7"/>
              </a:rPr>
              <a:t>EasyTeacherWorksheets.com</a:t>
            </a:r>
            <a:r>
              <a:rPr lang="en" sz="1200"/>
              <a:t>. </a:t>
            </a:r>
            <a:r>
              <a:rPr lang="en" sz="1200" u="sng">
                <a:solidFill>
                  <a:schemeClr val="hlink"/>
                </a:solidFill>
                <a:hlinkClick r:id="rId8"/>
              </a:rPr>
              <a:t>https://www.easyteacherworksheets.com/pages/pdf/math/greaterthan/decimalspercents/4.html</a:t>
            </a:r>
            <a:endParaRPr sz="1200"/>
          </a:p>
          <a:p>
            <a:pPr marL="457200" lvl="0" indent="-304800" algn="l" rtl="0">
              <a:spcBef>
                <a:spcPts val="0"/>
              </a:spcBef>
              <a:spcAft>
                <a:spcPts val="0"/>
              </a:spcAft>
              <a:buSzPts val="1200"/>
              <a:buAutoNum type="arabicPeriod" startAt="93"/>
            </a:pPr>
            <a:r>
              <a:rPr lang="en" sz="1200"/>
              <a:t>Answer Key - Compare and Order Decimals, Percents, and Fractions. (2025). </a:t>
            </a:r>
            <a:r>
              <a:rPr lang="en" sz="1200" u="sng">
                <a:solidFill>
                  <a:schemeClr val="hlink"/>
                </a:solidFill>
                <a:hlinkClick r:id="rId7"/>
              </a:rPr>
              <a:t>EasyTeacherWorksheets.com</a:t>
            </a:r>
            <a:r>
              <a:rPr lang="en" sz="1200"/>
              <a:t>. </a:t>
            </a:r>
            <a:r>
              <a:rPr lang="en" sz="1200" u="sng">
                <a:solidFill>
                  <a:schemeClr val="hlink"/>
                </a:solidFill>
                <a:hlinkClick r:id="rId9"/>
              </a:rPr>
              <a:t>https://www.easyteacherworksheets.com/pages/pdf/math/greaterthan/decimalspercents/6.html</a:t>
            </a:r>
            <a:endParaRPr sz="1200"/>
          </a:p>
          <a:p>
            <a:pPr marL="457200" lvl="0" indent="-304800" algn="l" rtl="0">
              <a:spcBef>
                <a:spcPts val="0"/>
              </a:spcBef>
              <a:spcAft>
                <a:spcPts val="0"/>
              </a:spcAft>
              <a:buSzPts val="1200"/>
              <a:buAutoNum type="arabicPeriod" startAt="93"/>
            </a:pPr>
            <a:r>
              <a:rPr lang="en" sz="1200"/>
              <a:t>Math with Mr. J. (2020, August 31). How to Write Whole Numbers in Word Form | Math with Mr. J [Video]. YouTube. </a:t>
            </a:r>
            <a:r>
              <a:rPr lang="en" sz="1200" u="sng">
                <a:solidFill>
                  <a:schemeClr val="hlink"/>
                </a:solidFill>
                <a:hlinkClick r:id="rId10"/>
              </a:rPr>
              <a:t>https://www.youtube.com/watch?v=zSg4Pzq8jns</a:t>
            </a:r>
            <a:endParaRPr sz="1200"/>
          </a:p>
          <a:p>
            <a:pPr marL="457200" lvl="0" indent="-304800" algn="l" rtl="0">
              <a:spcBef>
                <a:spcPts val="0"/>
              </a:spcBef>
              <a:spcAft>
                <a:spcPts val="0"/>
              </a:spcAft>
              <a:buSzPts val="1200"/>
              <a:buAutoNum type="arabicPeriod" startAt="93"/>
            </a:pPr>
            <a:r>
              <a:rPr lang="en" sz="1200"/>
              <a:t>Math with Mr. J. (2020, September 9). How to Write Decimals in Word Form | Math with Mr. J [Video]. YouTube. </a:t>
            </a:r>
            <a:r>
              <a:rPr lang="en" sz="1200" u="sng">
                <a:solidFill>
                  <a:schemeClr val="hlink"/>
                </a:solidFill>
                <a:hlinkClick r:id="rId11"/>
              </a:rPr>
              <a:t>https://www.youtube.com/watch?v=8Ac6W-NWd9M</a:t>
            </a:r>
            <a:endParaRPr sz="1200"/>
          </a:p>
          <a:p>
            <a:pPr marL="457200" lvl="0" indent="-304800" algn="l" rtl="0">
              <a:spcBef>
                <a:spcPts val="0"/>
              </a:spcBef>
              <a:spcAft>
                <a:spcPts val="0"/>
              </a:spcAft>
              <a:buSzPts val="1200"/>
              <a:buAutoNum type="arabicPeriod" startAt="93"/>
            </a:pPr>
            <a:r>
              <a:rPr lang="en" sz="1200"/>
              <a:t>Numbers in Words | 8-Digit (2025). </a:t>
            </a:r>
            <a:r>
              <a:rPr lang="en" sz="1200" u="sng">
                <a:solidFill>
                  <a:schemeClr val="hlink"/>
                </a:solidFill>
                <a:hlinkClick r:id="rId12"/>
              </a:rPr>
              <a:t>TutoringHour.com</a:t>
            </a:r>
            <a:r>
              <a:rPr lang="en" sz="1200"/>
              <a:t>. </a:t>
            </a:r>
            <a:r>
              <a:rPr lang="en" sz="1200" u="sng">
                <a:solidFill>
                  <a:schemeClr val="hlink"/>
                </a:solidFill>
                <a:hlinkClick r:id="rId13"/>
              </a:rPr>
              <a:t>https://www.tutoringhour.com/preview/numbers-in-words/multi-digit/8-digit.pdf</a:t>
            </a:r>
            <a:endParaRPr sz="1200"/>
          </a:p>
        </p:txBody>
      </p:sp>
      <p:sp>
        <p:nvSpPr>
          <p:cNvPr id="949" name="Google Shape;949;p1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15</a:t>
            </a:r>
            <a:endParaRPr/>
          </a:p>
        </p:txBody>
      </p:sp>
      <p:sp>
        <p:nvSpPr>
          <p:cNvPr id="955" name="Google Shape;955;p114"/>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101"/>
            </a:pPr>
            <a:r>
              <a:rPr lang="en" sz="1200"/>
              <a:t>Numbers in Words | Decimals. (2025). </a:t>
            </a:r>
            <a:r>
              <a:rPr lang="en" sz="1200" u="sng">
                <a:solidFill>
                  <a:schemeClr val="accent5"/>
                </a:solidFill>
                <a:hlinkClick r:id="rId3">
                  <a:extLst>
                    <a:ext uri="{A12FA001-AC4F-418D-AE19-62706E023703}">
                      <ahyp:hlinkClr xmlns:ahyp="http://schemas.microsoft.com/office/drawing/2018/hyperlinkcolor" val="tx"/>
                    </a:ext>
                  </a:extLst>
                </a:hlinkClick>
              </a:rPr>
              <a:t>TutoringHour.com</a:t>
            </a:r>
            <a:r>
              <a:rPr lang="en" sz="1200"/>
              <a:t>. </a:t>
            </a:r>
            <a:r>
              <a:rPr lang="en" sz="1200" u="sng">
                <a:solidFill>
                  <a:schemeClr val="accent5"/>
                </a:solidFill>
                <a:hlinkClick r:id="rId4">
                  <a:extLst>
                    <a:ext uri="{A12FA001-AC4F-418D-AE19-62706E023703}">
                      <ahyp:hlinkClr xmlns:ahyp="http://schemas.microsoft.com/office/drawing/2018/hyperlinkcolor" val="tx"/>
                    </a:ext>
                  </a:extLst>
                </a:hlinkClick>
              </a:rPr>
              <a:t>https://www.tutoringhour.com/preview/numbers-in-words/decimals/revision-1.pdf</a:t>
            </a:r>
            <a:endParaRPr sz="1200"/>
          </a:p>
          <a:p>
            <a:pPr marL="457200" lvl="0" indent="-304800" algn="l" rtl="0">
              <a:spcBef>
                <a:spcPts val="0"/>
              </a:spcBef>
              <a:spcAft>
                <a:spcPts val="0"/>
              </a:spcAft>
              <a:buSzPts val="1200"/>
              <a:buAutoNum type="arabicPeriod" startAt="101"/>
            </a:pPr>
            <a:r>
              <a:rPr lang="en" sz="1200"/>
              <a:t>Numbers in Words | Decimals Answer Key. (2025). </a:t>
            </a:r>
            <a:r>
              <a:rPr lang="en" sz="1200" u="sng">
                <a:solidFill>
                  <a:schemeClr val="accent5"/>
                </a:solidFill>
                <a:hlinkClick r:id="rId3">
                  <a:extLst>
                    <a:ext uri="{A12FA001-AC4F-418D-AE19-62706E023703}">
                      <ahyp:hlinkClr xmlns:ahyp="http://schemas.microsoft.com/office/drawing/2018/hyperlinkcolor" val="tx"/>
                    </a:ext>
                  </a:extLst>
                </a:hlinkClick>
              </a:rPr>
              <a:t>TutoringHour.com</a:t>
            </a:r>
            <a:r>
              <a:rPr lang="en" sz="1200"/>
              <a:t>. </a:t>
            </a:r>
            <a:r>
              <a:rPr lang="en" sz="1200" u="sng">
                <a:solidFill>
                  <a:schemeClr val="accent5"/>
                </a:solidFill>
                <a:hlinkClick r:id="rId5">
                  <a:extLst>
                    <a:ext uri="{A12FA001-AC4F-418D-AE19-62706E023703}">
                      <ahyp:hlinkClr xmlns:ahyp="http://schemas.microsoft.com/office/drawing/2018/hyperlinkcolor" val="tx"/>
                    </a:ext>
                  </a:extLst>
                </a:hlinkClick>
              </a:rPr>
              <a:t>https://www.tutoringhour.com/preview/numbers-in-words/decimals/revision-1-key.pdf</a:t>
            </a:r>
            <a:endParaRPr sz="1200"/>
          </a:p>
        </p:txBody>
      </p:sp>
      <p:sp>
        <p:nvSpPr>
          <p:cNvPr id="956" name="Google Shape;956;p1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102</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445025"/>
            <a:ext cx="8721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Prime vs. Composite Numbers: Prime Factorization</a:t>
            </a:r>
            <a:endParaRPr/>
          </a:p>
        </p:txBody>
      </p:sp>
      <p:sp>
        <p:nvSpPr>
          <p:cNvPr id="147" name="Google Shape;147;p23"/>
          <p:cNvSpPr txBox="1">
            <a:spLocks noGrp="1"/>
          </p:cNvSpPr>
          <p:nvPr>
            <p:ph type="body" idx="1"/>
          </p:nvPr>
        </p:nvSpPr>
        <p:spPr>
          <a:xfrm>
            <a:off x="311700" y="1171675"/>
            <a:ext cx="5217600" cy="3486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u="sng">
                <a:solidFill>
                  <a:schemeClr val="hlink"/>
                </a:solidFill>
                <a:hlinkClick r:id="rId3"/>
              </a:rPr>
              <a:t>Prime factorization</a:t>
            </a:r>
            <a:r>
              <a:rPr lang="en" baseline="30000"/>
              <a:t>3</a:t>
            </a:r>
            <a:r>
              <a:rPr lang="en" sz="1800"/>
              <a:t>: a number written as the product of its prime factors</a:t>
            </a:r>
            <a:endParaRPr sz="1800"/>
          </a:p>
          <a:p>
            <a:pPr marL="914400" lvl="1" indent="-342900" algn="l" rtl="0">
              <a:lnSpc>
                <a:spcPct val="115000"/>
              </a:lnSpc>
              <a:spcBef>
                <a:spcPts val="0"/>
              </a:spcBef>
              <a:spcAft>
                <a:spcPts val="0"/>
              </a:spcAft>
              <a:buSzPts val="1800"/>
              <a:buChar char="○"/>
            </a:pPr>
            <a:r>
              <a:rPr lang="en" sz="1800"/>
              <a:t>In this video, the presenter uses a </a:t>
            </a:r>
            <a:r>
              <a:rPr lang="en" sz="1800" b="1"/>
              <a:t>divisibility rule</a:t>
            </a:r>
            <a:r>
              <a:rPr lang="en" sz="1800"/>
              <a:t> that he doesn’t explain in the video.</a:t>
            </a:r>
            <a:endParaRPr sz="1800"/>
          </a:p>
          <a:p>
            <a:pPr marL="457200" lvl="0" indent="-342900" algn="l" rtl="0">
              <a:lnSpc>
                <a:spcPct val="115000"/>
              </a:lnSpc>
              <a:spcBef>
                <a:spcPts val="1000"/>
              </a:spcBef>
              <a:spcAft>
                <a:spcPts val="0"/>
              </a:spcAft>
              <a:buSzPts val="1800"/>
              <a:buChar char="●"/>
            </a:pPr>
            <a:r>
              <a:rPr lang="en" u="sng"/>
              <a:t>Divisibility rule</a:t>
            </a:r>
            <a:r>
              <a:rPr lang="en"/>
              <a:t>: a quick way to check if one number is divisible by another number</a:t>
            </a:r>
            <a:endParaRPr/>
          </a:p>
          <a:p>
            <a:pPr marL="914400" lvl="1" indent="-336550" algn="l" rtl="0">
              <a:spcBef>
                <a:spcPts val="0"/>
              </a:spcBef>
              <a:spcAft>
                <a:spcPts val="0"/>
              </a:spcAft>
              <a:buSzPts val="1700"/>
              <a:buChar char="○"/>
            </a:pPr>
            <a:r>
              <a:rPr lang="en" sz="1700" u="sng">
                <a:solidFill>
                  <a:schemeClr val="accent5"/>
                </a:solidFill>
                <a:hlinkClick r:id="rId4">
                  <a:extLst>
                    <a:ext uri="{A12FA001-AC4F-418D-AE19-62706E023703}">
                      <ahyp:hlinkClr xmlns:ahyp="http://schemas.microsoft.com/office/drawing/2018/hyperlinkcolor" val="tx"/>
                    </a:ext>
                  </a:extLst>
                </a:hlinkClick>
              </a:rPr>
              <a:t>Divisibility rules 2 through 5</a:t>
            </a:r>
            <a:r>
              <a:rPr lang="en" sz="1700" baseline="30000"/>
              <a:t>4</a:t>
            </a:r>
            <a:endParaRPr sz="1700"/>
          </a:p>
          <a:p>
            <a:pPr marL="914400" lvl="1" indent="-336550" algn="l" rtl="0">
              <a:spcBef>
                <a:spcPts val="0"/>
              </a:spcBef>
              <a:spcAft>
                <a:spcPts val="0"/>
              </a:spcAft>
              <a:buSzPts val="1700"/>
              <a:buChar char="○"/>
            </a:pPr>
            <a:r>
              <a:rPr lang="en" sz="1700" u="sng">
                <a:solidFill>
                  <a:schemeClr val="accent5"/>
                </a:solidFill>
                <a:hlinkClick r:id="rId5">
                  <a:extLst>
                    <a:ext uri="{A12FA001-AC4F-418D-AE19-62706E023703}">
                      <ahyp:hlinkClr xmlns:ahyp="http://schemas.microsoft.com/office/drawing/2018/hyperlinkcolor" val="tx"/>
                    </a:ext>
                  </a:extLst>
                </a:hlinkClick>
              </a:rPr>
              <a:t>Divisibility rules 6 through 10</a:t>
            </a:r>
            <a:r>
              <a:rPr lang="en" sz="1700" baseline="30000"/>
              <a:t>5</a:t>
            </a:r>
            <a:endParaRPr/>
          </a:p>
        </p:txBody>
      </p:sp>
      <p:sp>
        <p:nvSpPr>
          <p:cNvPr id="148" name="Google Shape;148;p23"/>
          <p:cNvSpPr txBox="1">
            <a:spLocks noGrp="1"/>
          </p:cNvSpPr>
          <p:nvPr>
            <p:ph type="body" idx="4294967295"/>
          </p:nvPr>
        </p:nvSpPr>
        <p:spPr>
          <a:xfrm>
            <a:off x="5797150" y="1171675"/>
            <a:ext cx="3035100" cy="3486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Look for the </a:t>
            </a:r>
            <a:r>
              <a:rPr lang="en"/>
              <a:t>orange star in the top right corner to quickly identify slides that have links to practice worksheets.</a:t>
            </a:r>
            <a:endParaRPr sz="1800"/>
          </a:p>
          <a:p>
            <a:pPr marL="0" lvl="0" indent="0" algn="l" rtl="0">
              <a:spcBef>
                <a:spcPts val="1600"/>
              </a:spcBef>
              <a:spcAft>
                <a:spcPts val="1600"/>
              </a:spcAft>
              <a:buNone/>
            </a:pPr>
            <a:r>
              <a:rPr lang="en" u="sng">
                <a:solidFill>
                  <a:schemeClr val="hlink"/>
                </a:solidFill>
                <a:hlinkClick r:id="rId6"/>
              </a:rPr>
              <a:t>Practice</a:t>
            </a:r>
            <a:r>
              <a:rPr lang="en" baseline="30000"/>
              <a:t>6</a:t>
            </a:r>
            <a:r>
              <a:rPr lang="en"/>
              <a:t> </a:t>
            </a:r>
            <a:r>
              <a:rPr lang="en" sz="1800"/>
              <a:t>for prime factorization.</a:t>
            </a:r>
            <a:endParaRPr sz="1800"/>
          </a:p>
        </p:txBody>
      </p:sp>
      <p:sp>
        <p:nvSpPr>
          <p:cNvPr id="149" name="Google Shape;14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50" name="Google Shape;150;p23"/>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cxnSp>
        <p:nvCxnSpPr>
          <p:cNvPr id="151" name="Google Shape;151;p23"/>
          <p:cNvCxnSpPr/>
          <p:nvPr/>
        </p:nvCxnSpPr>
        <p:spPr>
          <a:xfrm rot="10800000" flipH="1">
            <a:off x="8482350" y="668700"/>
            <a:ext cx="528900" cy="1270800"/>
          </a:xfrm>
          <a:prstGeom prst="straightConnector1">
            <a:avLst/>
          </a:prstGeom>
          <a:noFill/>
          <a:ln w="9525" cap="flat" cmpd="sng">
            <a:solidFill>
              <a:schemeClr val="accent3"/>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Prime vs. Composite Numbers: </a:t>
            </a:r>
            <a:r>
              <a:rPr lang="en" u="sng">
                <a:solidFill>
                  <a:schemeClr val="hlink"/>
                </a:solidFill>
                <a:hlinkClick r:id="rId3"/>
              </a:rPr>
              <a:t>LCM</a:t>
            </a:r>
            <a:r>
              <a:rPr lang="en" baseline="30000"/>
              <a:t>7</a:t>
            </a:r>
            <a:endParaRPr baseline="30000"/>
          </a:p>
        </p:txBody>
      </p:sp>
      <p:sp>
        <p:nvSpPr>
          <p:cNvPr id="157" name="Google Shape;157;p24"/>
          <p:cNvSpPr txBox="1">
            <a:spLocks noGrp="1"/>
          </p:cNvSpPr>
          <p:nvPr>
            <p:ph type="body" idx="1"/>
          </p:nvPr>
        </p:nvSpPr>
        <p:spPr>
          <a:xfrm>
            <a:off x="311700" y="1171675"/>
            <a:ext cx="5431800" cy="34869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One application of prime factorization is finding the </a:t>
            </a:r>
            <a:r>
              <a:rPr lang="en" sz="1800" b="1"/>
              <a:t>Least </a:t>
            </a:r>
            <a:r>
              <a:rPr lang="en" sz="1800"/>
              <a:t>(or </a:t>
            </a:r>
            <a:r>
              <a:rPr lang="en" b="1"/>
              <a:t>L</a:t>
            </a:r>
            <a:r>
              <a:rPr lang="en" sz="1800" b="1"/>
              <a:t>owest</a:t>
            </a:r>
            <a:r>
              <a:rPr lang="en" sz="1800"/>
              <a:t>) </a:t>
            </a:r>
            <a:r>
              <a:rPr lang="en" sz="1800" b="1"/>
              <a:t>Common Multiple</a:t>
            </a:r>
            <a:r>
              <a:rPr lang="en" sz="1800"/>
              <a:t> (</a:t>
            </a:r>
            <a:r>
              <a:rPr lang="en" sz="1800" b="1"/>
              <a:t>LCM</a:t>
            </a:r>
            <a:r>
              <a:rPr lang="en" sz="1800"/>
              <a:t>)</a:t>
            </a:r>
            <a:r>
              <a:rPr lang="en" sz="1800" b="1"/>
              <a:t> </a:t>
            </a:r>
            <a:r>
              <a:rPr lang="en" sz="1800"/>
              <a:t>of two or more numbers.</a:t>
            </a:r>
            <a:endParaRPr sz="1800"/>
          </a:p>
          <a:p>
            <a:pPr marL="457200" lvl="0" indent="-342900" algn="l" rtl="0">
              <a:spcBef>
                <a:spcPts val="0"/>
              </a:spcBef>
              <a:spcAft>
                <a:spcPts val="0"/>
              </a:spcAft>
              <a:buSzPts val="1800"/>
              <a:buChar char="●"/>
            </a:pPr>
            <a:r>
              <a:rPr lang="en" sz="1800" u="sng"/>
              <a:t>Least</a:t>
            </a:r>
            <a:r>
              <a:rPr lang="en"/>
              <a:t> (or </a:t>
            </a:r>
            <a:r>
              <a:rPr lang="en" u="sng"/>
              <a:t>Lowest</a:t>
            </a:r>
            <a:r>
              <a:rPr lang="en"/>
              <a:t>) </a:t>
            </a:r>
            <a:r>
              <a:rPr lang="en" sz="1800" u="sng"/>
              <a:t>Common Multiple</a:t>
            </a:r>
            <a:r>
              <a:rPr lang="en" sz="1800"/>
              <a:t> (</a:t>
            </a:r>
            <a:r>
              <a:rPr lang="en"/>
              <a:t>LCM</a:t>
            </a:r>
            <a:r>
              <a:rPr lang="en" sz="1800"/>
              <a:t>): the lowest number that two or more numbers divide evenly into</a:t>
            </a:r>
            <a:endParaRPr/>
          </a:p>
          <a:p>
            <a:pPr marL="0" lvl="0" indent="0" algn="l" rtl="0">
              <a:spcBef>
                <a:spcPts val="0"/>
              </a:spcBef>
              <a:spcAft>
                <a:spcPts val="0"/>
              </a:spcAft>
              <a:buNone/>
            </a:pPr>
            <a:endParaRPr/>
          </a:p>
          <a:p>
            <a:pPr marL="0" lvl="0" indent="0" algn="l" rtl="0">
              <a:spcBef>
                <a:spcPts val="1600"/>
              </a:spcBef>
              <a:spcAft>
                <a:spcPts val="1600"/>
              </a:spcAft>
              <a:buNone/>
            </a:pPr>
            <a:r>
              <a:rPr lang="en"/>
              <a:t>In the video, the presenter uses the notation that lcm(18,12) means the LCM of 18 and 12.</a:t>
            </a:r>
            <a:endParaRPr/>
          </a:p>
        </p:txBody>
      </p:sp>
      <p:sp>
        <p:nvSpPr>
          <p:cNvPr id="158" name="Google Shape;158;p24"/>
          <p:cNvSpPr txBox="1"/>
          <p:nvPr/>
        </p:nvSpPr>
        <p:spPr>
          <a:xfrm>
            <a:off x="6193500" y="1458613"/>
            <a:ext cx="2638800" cy="24147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1600"/>
              </a:spcAft>
              <a:buClr>
                <a:schemeClr val="dk1"/>
              </a:buClr>
              <a:buSzPts val="1100"/>
              <a:buFont typeface="Arial"/>
              <a:buNone/>
            </a:pPr>
            <a:r>
              <a:rPr lang="en" sz="1800">
                <a:solidFill>
                  <a:schemeClr val="dk1"/>
                </a:solidFill>
                <a:latin typeface="Old Standard TT"/>
                <a:ea typeface="Old Standard TT"/>
                <a:cs typeface="Old Standard TT"/>
                <a:sym typeface="Old Standard TT"/>
              </a:rPr>
              <a:t>LCMs are useful when finding </a:t>
            </a:r>
            <a:r>
              <a:rPr lang="en" sz="1800" b="1">
                <a:solidFill>
                  <a:schemeClr val="dk1"/>
                </a:solidFill>
                <a:latin typeface="Old Standard TT"/>
                <a:ea typeface="Old Standard TT"/>
                <a:cs typeface="Old Standard TT"/>
                <a:sym typeface="Old Standard TT"/>
              </a:rPr>
              <a:t>lowest </a:t>
            </a:r>
            <a:r>
              <a:rPr lang="en" sz="1800">
                <a:solidFill>
                  <a:schemeClr val="dk1"/>
                </a:solidFill>
                <a:latin typeface="Old Standard TT"/>
                <a:ea typeface="Old Standard TT"/>
                <a:cs typeface="Old Standard TT"/>
                <a:sym typeface="Old Standard TT"/>
              </a:rPr>
              <a:t>(or </a:t>
            </a:r>
            <a:r>
              <a:rPr lang="en" sz="1800" b="1">
                <a:solidFill>
                  <a:schemeClr val="dk1"/>
                </a:solidFill>
                <a:latin typeface="Old Standard TT"/>
                <a:ea typeface="Old Standard TT"/>
                <a:cs typeface="Old Standard TT"/>
                <a:sym typeface="Old Standard TT"/>
              </a:rPr>
              <a:t>least</a:t>
            </a:r>
            <a:r>
              <a:rPr lang="en" sz="1800">
                <a:solidFill>
                  <a:schemeClr val="dk1"/>
                </a:solidFill>
                <a:latin typeface="Old Standard TT"/>
                <a:ea typeface="Old Standard TT"/>
                <a:cs typeface="Old Standard TT"/>
                <a:sym typeface="Old Standard TT"/>
              </a:rPr>
              <a:t>)</a:t>
            </a:r>
            <a:r>
              <a:rPr lang="en" sz="1800" b="1">
                <a:solidFill>
                  <a:schemeClr val="dk1"/>
                </a:solidFill>
                <a:latin typeface="Old Standard TT"/>
                <a:ea typeface="Old Standard TT"/>
                <a:cs typeface="Old Standard TT"/>
                <a:sym typeface="Old Standard TT"/>
              </a:rPr>
              <a:t> common denominators</a:t>
            </a:r>
            <a:r>
              <a:rPr lang="en" sz="1800">
                <a:solidFill>
                  <a:schemeClr val="dk1"/>
                </a:solidFill>
                <a:latin typeface="Old Standard TT"/>
                <a:ea typeface="Old Standard TT"/>
                <a:cs typeface="Old Standard TT"/>
                <a:sym typeface="Old Standard TT"/>
              </a:rPr>
              <a:t> (</a:t>
            </a:r>
            <a:r>
              <a:rPr lang="en" sz="1800" u="sng">
                <a:solidFill>
                  <a:schemeClr val="accent6"/>
                </a:solidFill>
                <a:latin typeface="Old Standard TT"/>
                <a:ea typeface="Old Standard TT"/>
                <a:cs typeface="Old Standard TT"/>
                <a:sym typeface="Old Standard TT"/>
                <a:hlinkClick r:id="rId4" action="ppaction://hlinksldjump">
                  <a:extLst>
                    <a:ext uri="{A12FA001-AC4F-418D-AE19-62706E023703}">
                      <ahyp:hlinkClr xmlns:ahyp="http://schemas.microsoft.com/office/drawing/2018/hyperlinkcolor" val="tx"/>
                    </a:ext>
                  </a:extLst>
                </a:hlinkClick>
              </a:rPr>
              <a:t>LCD</a:t>
            </a:r>
            <a:r>
              <a:rPr lang="en" sz="1800">
                <a:solidFill>
                  <a:schemeClr val="dk1"/>
                </a:solidFill>
                <a:latin typeface="Old Standard TT"/>
                <a:ea typeface="Old Standard TT"/>
                <a:cs typeface="Old Standard TT"/>
                <a:sym typeface="Old Standard TT"/>
              </a:rPr>
              <a:t>s) of fractions, which we will review later in this slideshow.</a:t>
            </a:r>
            <a:endParaRPr>
              <a:latin typeface="Old Standard TT"/>
              <a:ea typeface="Old Standard TT"/>
              <a:cs typeface="Old Standard TT"/>
              <a:sym typeface="Old Standard TT"/>
            </a:endParaRPr>
          </a:p>
        </p:txBody>
      </p:sp>
      <p:sp>
        <p:nvSpPr>
          <p:cNvPr id="159" name="Google Shape;15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Prime vs. Composite Numbers: </a:t>
            </a:r>
            <a:r>
              <a:rPr lang="en" u="sng">
                <a:solidFill>
                  <a:schemeClr val="hlink"/>
                </a:solidFill>
                <a:hlinkClick r:id="rId3"/>
              </a:rPr>
              <a:t>GCF</a:t>
            </a:r>
            <a:r>
              <a:rPr lang="en" baseline="30000"/>
              <a:t>8</a:t>
            </a:r>
            <a:endParaRPr baseline="30000"/>
          </a:p>
        </p:txBody>
      </p:sp>
      <p:sp>
        <p:nvSpPr>
          <p:cNvPr id="165" name="Google Shape;165;p25"/>
          <p:cNvSpPr txBox="1">
            <a:spLocks noGrp="1"/>
          </p:cNvSpPr>
          <p:nvPr>
            <p:ph type="body" idx="1"/>
          </p:nvPr>
        </p:nvSpPr>
        <p:spPr>
          <a:xfrm>
            <a:off x="311700" y="1171675"/>
            <a:ext cx="5496300" cy="34869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Another application of prime factorization is finding the </a:t>
            </a:r>
            <a:r>
              <a:rPr lang="en" b="1"/>
              <a:t>greatest common factor</a:t>
            </a:r>
            <a:r>
              <a:rPr lang="en"/>
              <a:t> (</a:t>
            </a:r>
            <a:r>
              <a:rPr lang="en" b="1"/>
              <a:t>GCF</a:t>
            </a:r>
            <a:r>
              <a:rPr lang="en"/>
              <a:t>) of two or more numbers.</a:t>
            </a:r>
            <a:endParaRPr/>
          </a:p>
          <a:p>
            <a:pPr marL="457200" lvl="0" indent="-342900" algn="l" rtl="0">
              <a:spcBef>
                <a:spcPts val="0"/>
              </a:spcBef>
              <a:spcAft>
                <a:spcPts val="0"/>
              </a:spcAft>
              <a:buSzPts val="1800"/>
              <a:buChar char="●"/>
            </a:pPr>
            <a:r>
              <a:rPr lang="en" u="sng"/>
              <a:t>Greatest common factor</a:t>
            </a:r>
            <a:r>
              <a:rPr lang="en"/>
              <a:t> (GCF): the largest number that can divide evenly into two or more numbers</a:t>
            </a:r>
            <a:endParaRPr/>
          </a:p>
          <a:p>
            <a:pPr marL="914400" lvl="1" indent="-342900" algn="l" rtl="0">
              <a:spcBef>
                <a:spcPts val="0"/>
              </a:spcBef>
              <a:spcAft>
                <a:spcPts val="0"/>
              </a:spcAft>
              <a:buSzPts val="1800"/>
              <a:buChar char="○"/>
            </a:pPr>
            <a:r>
              <a:rPr lang="en" sz="1800"/>
              <a:t>Every combination of numbers will have a GCF. In some cases, the GCF will be 1.</a:t>
            </a:r>
            <a:endParaRPr sz="1800"/>
          </a:p>
          <a:p>
            <a:pPr marL="0" lvl="0" indent="0" algn="l" rtl="0">
              <a:spcBef>
                <a:spcPts val="1600"/>
              </a:spcBef>
              <a:spcAft>
                <a:spcPts val="1600"/>
              </a:spcAft>
              <a:buNone/>
            </a:pPr>
            <a:r>
              <a:rPr lang="en" u="sng">
                <a:solidFill>
                  <a:schemeClr val="hlink"/>
                </a:solidFill>
                <a:hlinkClick r:id="rId4"/>
              </a:rPr>
              <a:t>Practice</a:t>
            </a:r>
            <a:r>
              <a:rPr lang="en" baseline="30000"/>
              <a:t>9</a:t>
            </a:r>
            <a:r>
              <a:rPr lang="en"/>
              <a:t> for finding LCM and GCF.</a:t>
            </a:r>
            <a:endParaRPr/>
          </a:p>
        </p:txBody>
      </p:sp>
      <p:sp>
        <p:nvSpPr>
          <p:cNvPr id="166" name="Google Shape;16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67" name="Google Shape;167;p25"/>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168" name="Google Shape;168;p25"/>
          <p:cNvSpPr txBox="1"/>
          <p:nvPr/>
        </p:nvSpPr>
        <p:spPr>
          <a:xfrm>
            <a:off x="6193500" y="1677597"/>
            <a:ext cx="2638800" cy="17883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1600"/>
              </a:spcAft>
              <a:buClr>
                <a:schemeClr val="dk1"/>
              </a:buClr>
              <a:buSzPts val="1100"/>
              <a:buFont typeface="Arial"/>
              <a:buNone/>
            </a:pPr>
            <a:r>
              <a:rPr lang="en" sz="1800">
                <a:solidFill>
                  <a:schemeClr val="dk1"/>
                </a:solidFill>
                <a:latin typeface="Old Standard TT"/>
                <a:ea typeface="Old Standard TT"/>
                <a:cs typeface="Old Standard TT"/>
                <a:sym typeface="Old Standard TT"/>
              </a:rPr>
              <a:t>GCFs are useful when </a:t>
            </a:r>
            <a:r>
              <a:rPr lang="en" sz="1800" u="sng">
                <a:solidFill>
                  <a:schemeClr val="accent6"/>
                </a:solidFill>
                <a:latin typeface="Old Standard TT"/>
                <a:ea typeface="Old Standard TT"/>
                <a:cs typeface="Old Standard TT"/>
                <a:sym typeface="Old Standard TT"/>
                <a:hlinkClick r:id="rId5" action="ppaction://hlinksldjump">
                  <a:extLst>
                    <a:ext uri="{A12FA001-AC4F-418D-AE19-62706E023703}">
                      <ahyp:hlinkClr xmlns:ahyp="http://schemas.microsoft.com/office/drawing/2018/hyperlinkcolor" val="tx"/>
                    </a:ext>
                  </a:extLst>
                </a:hlinkClick>
              </a:rPr>
              <a:t>simplifying fractions</a:t>
            </a:r>
            <a:r>
              <a:rPr lang="en" sz="1800">
                <a:solidFill>
                  <a:schemeClr val="dk1"/>
                </a:solidFill>
                <a:latin typeface="Old Standard TT"/>
                <a:ea typeface="Old Standard TT"/>
                <a:cs typeface="Old Standard TT"/>
                <a:sym typeface="Old Standard TT"/>
              </a:rPr>
              <a:t>, which we will review later in the slideshow.</a:t>
            </a:r>
            <a:endParaRPr>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Prime vs. Composite Numbers: Reminder</a:t>
            </a:r>
            <a:endParaRPr/>
          </a:p>
        </p:txBody>
      </p:sp>
      <p:sp>
        <p:nvSpPr>
          <p:cNvPr id="174" name="Google Shape;174;p26"/>
          <p:cNvSpPr txBox="1">
            <a:spLocks noGrp="1"/>
          </p:cNvSpPr>
          <p:nvPr>
            <p:ph type="body" idx="1"/>
          </p:nvPr>
        </p:nvSpPr>
        <p:spPr>
          <a:xfrm>
            <a:off x="311700" y="1171600"/>
            <a:ext cx="8520600" cy="36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end of sets of numbers and prime vs. composite numbers.</a:t>
            </a:r>
            <a:endParaRPr/>
          </a:p>
          <a:p>
            <a:pPr marL="0" lvl="0" indent="0" algn="l" rtl="0">
              <a:spcBef>
                <a:spcPts val="1600"/>
              </a:spcBef>
              <a:spcAft>
                <a:spcPts val="0"/>
              </a:spcAft>
              <a:buNone/>
            </a:pPr>
            <a:r>
              <a:rPr lang="en"/>
              <a:t>If you would like more explanations or practice, feel free to find more worksheets on your own!</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175" name="Google Shape;17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accent6"/>
                </a:solidFill>
                <a:hlinkClick r:id="rId3" action="ppaction://hlinksldjump">
                  <a:extLst>
                    <a:ext uri="{A12FA001-AC4F-418D-AE19-62706E023703}">
                      <ahyp:hlinkClr xmlns:ahyp="http://schemas.microsoft.com/office/drawing/2018/hyperlinkcolor" val="tx"/>
                    </a:ext>
                  </a:extLst>
                </a:hlinkClick>
              </a:rPr>
              <a:t>Integers</a:t>
            </a:r>
            <a:endParaRPr>
              <a:solidFill>
                <a:schemeClr val="accent6"/>
              </a:solidFill>
            </a:endParaRPr>
          </a:p>
        </p:txBody>
      </p:sp>
      <p:sp>
        <p:nvSpPr>
          <p:cNvPr id="181" name="Google Shape;181;p27"/>
          <p:cNvSpPr txBox="1">
            <a:spLocks noGrp="1"/>
          </p:cNvSpPr>
          <p:nvPr>
            <p:ph type="body" idx="1"/>
          </p:nvPr>
        </p:nvSpPr>
        <p:spPr>
          <a:xfrm>
            <a:off x="311700" y="1171600"/>
            <a:ext cx="8520600" cy="36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Positive numbers are greater than 0 while negative numbers are less than 0. Both positive and negative numbers can be represented on a number line.</a:t>
            </a:r>
            <a:endParaRPr/>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r>
              <a:rPr lang="en"/>
              <a:t>Performing operations with positive and negative numbers can cause people a lot of grief. We will review the rules in a couple slides.</a:t>
            </a:r>
            <a:endParaRPr/>
          </a:p>
        </p:txBody>
      </p:sp>
      <p:pic>
        <p:nvPicPr>
          <p:cNvPr id="182" name="Google Shape;182;p27"/>
          <p:cNvPicPr preferRelativeResize="0"/>
          <p:nvPr/>
        </p:nvPicPr>
        <p:blipFill>
          <a:blip r:embed="rId4">
            <a:alphaModFix/>
          </a:blip>
          <a:stretch>
            <a:fillRect/>
          </a:stretch>
        </p:blipFill>
        <p:spPr>
          <a:xfrm>
            <a:off x="975150" y="2115850"/>
            <a:ext cx="4772000" cy="1656050"/>
          </a:xfrm>
          <a:prstGeom prst="rect">
            <a:avLst/>
          </a:prstGeom>
          <a:noFill/>
          <a:ln w="9525" cap="flat" cmpd="sng">
            <a:solidFill>
              <a:srgbClr val="999999"/>
            </a:solidFill>
            <a:prstDash val="solid"/>
            <a:round/>
            <a:headEnd type="none" w="sm" len="sm"/>
            <a:tailEnd type="none" w="sm" len="sm"/>
          </a:ln>
        </p:spPr>
      </p:pic>
      <p:sp>
        <p:nvSpPr>
          <p:cNvPr id="183" name="Google Shape;183;p27"/>
          <p:cNvSpPr txBox="1"/>
          <p:nvPr/>
        </p:nvSpPr>
        <p:spPr>
          <a:xfrm>
            <a:off x="5747150" y="2372675"/>
            <a:ext cx="2521800" cy="11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2</a:t>
            </a:r>
            <a:r>
              <a:rPr lang="en" sz="1000">
                <a:latin typeface="Old Standard TT"/>
                <a:ea typeface="Old Standard TT"/>
                <a:cs typeface="Old Standard TT"/>
                <a:sym typeface="Old Standard TT"/>
              </a:rPr>
              <a:t>. Number line diagram. Adapted from </a:t>
            </a:r>
            <a:r>
              <a:rPr lang="en" sz="1000" i="1">
                <a:latin typeface="Old Standard TT"/>
                <a:ea typeface="Old Standard TT"/>
                <a:cs typeface="Old Standard TT"/>
                <a:sym typeface="Old Standard TT"/>
              </a:rPr>
              <a:t>Inequalities | Graphing Inequalities on a Number Line</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https://www.sparknotes.com/math/algebra1/inequalities/section4/</a:t>
            </a:r>
            <a:r>
              <a:rPr lang="en" sz="1000">
                <a:latin typeface="Old Standard TT"/>
                <a:ea typeface="Old Standard TT"/>
                <a:cs typeface="Old Standard TT"/>
                <a:sym typeface="Old Standard TT"/>
              </a:rPr>
              <a:t>. Copyright 2025 by SparkNotes LLC.</a:t>
            </a:r>
            <a:endParaRPr sz="1000">
              <a:latin typeface="Old Standard TT"/>
              <a:ea typeface="Old Standard TT"/>
              <a:cs typeface="Old Standard TT"/>
              <a:sym typeface="Old Standard TT"/>
            </a:endParaRPr>
          </a:p>
        </p:txBody>
      </p:sp>
      <p:sp>
        <p:nvSpPr>
          <p:cNvPr id="184" name="Google Shape;18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Integers: </a:t>
            </a:r>
            <a:r>
              <a:rPr lang="en" u="sng">
                <a:solidFill>
                  <a:schemeClr val="hlink"/>
                </a:solidFill>
                <a:hlinkClick r:id="rId3"/>
              </a:rPr>
              <a:t>Absolute Value</a:t>
            </a:r>
            <a:r>
              <a:rPr lang="en" baseline="30000"/>
              <a:t>10</a:t>
            </a:r>
            <a:endParaRPr baseline="30000"/>
          </a:p>
        </p:txBody>
      </p:sp>
      <p:sp>
        <p:nvSpPr>
          <p:cNvPr id="190" name="Google Shape;190;p2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first, super quickly...</a:t>
            </a:r>
            <a:endParaRPr/>
          </a:p>
          <a:p>
            <a:pPr marL="457200" lvl="0" indent="-342900" algn="l" rtl="0">
              <a:spcBef>
                <a:spcPts val="1600"/>
              </a:spcBef>
              <a:spcAft>
                <a:spcPts val="0"/>
              </a:spcAft>
              <a:buSzPts val="1800"/>
              <a:buChar char="●"/>
            </a:pPr>
            <a:r>
              <a:rPr lang="en" u="sng"/>
              <a:t>Absolute value</a:t>
            </a:r>
            <a:r>
              <a:rPr lang="en"/>
              <a:t>: the distance a number is from 0 on a number line</a:t>
            </a:r>
            <a:endParaRPr/>
          </a:p>
          <a:p>
            <a:pPr marL="914400" lvl="1" indent="-342900" algn="l" rtl="0">
              <a:spcBef>
                <a:spcPts val="0"/>
              </a:spcBef>
              <a:spcAft>
                <a:spcPts val="0"/>
              </a:spcAft>
              <a:buSzPts val="1800"/>
              <a:buChar char="○"/>
            </a:pPr>
            <a:r>
              <a:rPr lang="en" sz="1800"/>
              <a:t>The absolute value of a number will </a:t>
            </a:r>
            <a:r>
              <a:rPr lang="en" sz="1800" i="1"/>
              <a:t>always</a:t>
            </a:r>
            <a:r>
              <a:rPr lang="en" sz="1800"/>
              <a:t> be positive.</a:t>
            </a:r>
            <a:endParaRPr sz="1800"/>
          </a:p>
          <a:p>
            <a:pPr marL="914400" lvl="1" indent="-342900" algn="l" rtl="0">
              <a:spcBef>
                <a:spcPts val="0"/>
              </a:spcBef>
              <a:spcAft>
                <a:spcPts val="0"/>
              </a:spcAft>
              <a:buSzPts val="1800"/>
              <a:buChar char="○"/>
            </a:pPr>
            <a:r>
              <a:rPr lang="en" sz="1800"/>
              <a:t>Absolute value is notated with vertical bars around a number.</a:t>
            </a:r>
            <a:endParaRPr sz="1800"/>
          </a:p>
          <a:p>
            <a:pPr marL="0" lvl="0" indent="0" algn="ctr" rtl="0">
              <a:spcBef>
                <a:spcPts val="1600"/>
              </a:spcBef>
              <a:spcAft>
                <a:spcPts val="0"/>
              </a:spcAft>
              <a:buNone/>
            </a:pPr>
            <a:r>
              <a:rPr lang="en" sz="2400"/>
              <a:t>| -3 | = 3 = | 3 |</a:t>
            </a:r>
            <a:endParaRPr sz="2400"/>
          </a:p>
          <a:p>
            <a:pPr marL="0" lvl="0" indent="0" algn="l" rtl="0">
              <a:spcBef>
                <a:spcPts val="1600"/>
              </a:spcBef>
              <a:spcAft>
                <a:spcPts val="1600"/>
              </a:spcAft>
              <a:buNone/>
            </a:pPr>
            <a:r>
              <a:rPr lang="en" u="sng">
                <a:solidFill>
                  <a:schemeClr val="hlink"/>
                </a:solidFill>
                <a:hlinkClick r:id="rId4"/>
              </a:rPr>
              <a:t>Practice</a:t>
            </a:r>
            <a:r>
              <a:rPr lang="en" baseline="30000"/>
              <a:t>11</a:t>
            </a:r>
            <a:r>
              <a:rPr lang="en"/>
              <a:t> for absolute value.</a:t>
            </a:r>
            <a:endParaRPr/>
          </a:p>
        </p:txBody>
      </p:sp>
      <p:sp>
        <p:nvSpPr>
          <p:cNvPr id="191" name="Google Shape;19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92" name="Google Shape;192;p28"/>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Integers: </a:t>
            </a:r>
            <a:r>
              <a:rPr lang="en" u="sng">
                <a:solidFill>
                  <a:schemeClr val="hlink"/>
                </a:solidFill>
                <a:hlinkClick r:id="rId3"/>
              </a:rPr>
              <a:t>Addition Rules</a:t>
            </a:r>
            <a:r>
              <a:rPr lang="en" baseline="30000"/>
              <a:t>12</a:t>
            </a:r>
            <a:endParaRPr baseline="30000"/>
          </a:p>
        </p:txBody>
      </p:sp>
      <p:sp>
        <p:nvSpPr>
          <p:cNvPr id="198" name="Google Shape;198;p29"/>
          <p:cNvSpPr txBox="1">
            <a:spLocks noGrp="1"/>
          </p:cNvSpPr>
          <p:nvPr>
            <p:ph type="body" idx="1"/>
          </p:nvPr>
        </p:nvSpPr>
        <p:spPr>
          <a:xfrm>
            <a:off x="311700" y="1171675"/>
            <a:ext cx="45681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Same signs: add the numbers and keep the sign</a:t>
            </a:r>
            <a:endParaRPr/>
          </a:p>
          <a:p>
            <a:pPr marL="914400" lvl="1" indent="-342900" algn="l" rtl="0">
              <a:spcBef>
                <a:spcPts val="0"/>
              </a:spcBef>
              <a:spcAft>
                <a:spcPts val="0"/>
              </a:spcAft>
              <a:buSzPts val="1800"/>
              <a:buChar char="○"/>
            </a:pPr>
            <a:r>
              <a:rPr lang="en" sz="1800"/>
              <a:t>Positive + Positive = Positive</a:t>
            </a:r>
            <a:endParaRPr sz="1800"/>
          </a:p>
          <a:p>
            <a:pPr marL="914400" lvl="1" indent="-342900" algn="l" rtl="0">
              <a:spcBef>
                <a:spcPts val="0"/>
              </a:spcBef>
              <a:spcAft>
                <a:spcPts val="0"/>
              </a:spcAft>
              <a:buSzPts val="1800"/>
              <a:buChar char="○"/>
            </a:pPr>
            <a:r>
              <a:rPr lang="en" sz="1800"/>
              <a:t>Negative + Negative = Negative</a:t>
            </a:r>
            <a:endParaRPr sz="1800"/>
          </a:p>
          <a:p>
            <a:pPr marL="457200" lvl="0" indent="-342900" algn="l" rtl="0">
              <a:spcBef>
                <a:spcPts val="1000"/>
              </a:spcBef>
              <a:spcAft>
                <a:spcPts val="0"/>
              </a:spcAft>
              <a:buSzPts val="1800"/>
              <a:buChar char="●"/>
            </a:pPr>
            <a:r>
              <a:rPr lang="en"/>
              <a:t>Different signs: subtract the numbers and keep the sign of the number with the larger absolute value</a:t>
            </a:r>
            <a:endParaRPr/>
          </a:p>
          <a:p>
            <a:pPr marL="0" lvl="0" indent="0" algn="l" rtl="0">
              <a:spcBef>
                <a:spcPts val="1600"/>
              </a:spcBef>
              <a:spcAft>
                <a:spcPts val="1600"/>
              </a:spcAft>
              <a:buNone/>
            </a:pPr>
            <a:r>
              <a:rPr lang="en"/>
              <a:t>See the next slide for a visual representation of these rules.</a:t>
            </a:r>
            <a:endParaRPr/>
          </a:p>
        </p:txBody>
      </p:sp>
      <p:sp>
        <p:nvSpPr>
          <p:cNvPr id="199" name="Google Shape;199;p29"/>
          <p:cNvSpPr txBox="1">
            <a:spLocks noGrp="1"/>
          </p:cNvSpPr>
          <p:nvPr>
            <p:ph type="body" idx="4294967295"/>
          </p:nvPr>
        </p:nvSpPr>
        <p:spPr>
          <a:xfrm>
            <a:off x="5411400" y="1171675"/>
            <a:ext cx="3420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Examples: </a:t>
            </a:r>
            <a:r>
              <a:rPr lang="en"/>
              <a:t>Look at how the answers change when the signs change.</a:t>
            </a:r>
            <a:endParaRPr sz="1800"/>
          </a:p>
          <a:p>
            <a:pPr marL="0" lvl="0" indent="0" algn="ctr" rtl="0">
              <a:spcBef>
                <a:spcPts val="1600"/>
              </a:spcBef>
              <a:spcAft>
                <a:spcPts val="0"/>
              </a:spcAft>
              <a:buClr>
                <a:schemeClr val="dk1"/>
              </a:buClr>
              <a:buSzPts val="1100"/>
              <a:buFont typeface="Arial"/>
              <a:buNone/>
            </a:pPr>
            <a:r>
              <a:rPr lang="en" sz="1700"/>
              <a:t>7 + 9 = 16</a:t>
            </a:r>
            <a:endParaRPr sz="1700"/>
          </a:p>
          <a:p>
            <a:pPr marL="0" lvl="0" indent="0" algn="ctr" rtl="0">
              <a:spcBef>
                <a:spcPts val="1600"/>
              </a:spcBef>
              <a:spcAft>
                <a:spcPts val="0"/>
              </a:spcAft>
              <a:buClr>
                <a:schemeClr val="dk1"/>
              </a:buClr>
              <a:buSzPts val="1100"/>
              <a:buFont typeface="Arial"/>
              <a:buNone/>
            </a:pPr>
            <a:r>
              <a:rPr lang="en" sz="1700"/>
              <a:t>-7 + (-9) = -16</a:t>
            </a:r>
            <a:endParaRPr sz="1700"/>
          </a:p>
          <a:p>
            <a:pPr marL="0" lvl="0" indent="0" algn="ctr" rtl="0">
              <a:spcBef>
                <a:spcPts val="1600"/>
              </a:spcBef>
              <a:spcAft>
                <a:spcPts val="0"/>
              </a:spcAft>
              <a:buClr>
                <a:schemeClr val="dk1"/>
              </a:buClr>
              <a:buSzPts val="1100"/>
              <a:buFont typeface="Arial"/>
              <a:buNone/>
            </a:pPr>
            <a:r>
              <a:rPr lang="en" sz="1700"/>
              <a:t>-7 + 9 = 2</a:t>
            </a:r>
            <a:endParaRPr sz="1700"/>
          </a:p>
          <a:p>
            <a:pPr marL="0" lvl="0" indent="0" algn="ctr" rtl="0">
              <a:spcBef>
                <a:spcPts val="1600"/>
              </a:spcBef>
              <a:spcAft>
                <a:spcPts val="0"/>
              </a:spcAft>
              <a:buClr>
                <a:schemeClr val="dk1"/>
              </a:buClr>
              <a:buSzPts val="1100"/>
              <a:buFont typeface="Arial"/>
              <a:buNone/>
            </a:pPr>
            <a:r>
              <a:rPr lang="en" sz="1700"/>
              <a:t>7 + (-9) = -2</a:t>
            </a:r>
            <a:endParaRPr sz="1700"/>
          </a:p>
          <a:p>
            <a:pPr marL="0" lvl="0" indent="0" algn="l" rtl="0">
              <a:spcBef>
                <a:spcPts val="1600"/>
              </a:spcBef>
              <a:spcAft>
                <a:spcPts val="1600"/>
              </a:spcAft>
              <a:buNone/>
            </a:pPr>
            <a:endParaRPr/>
          </a:p>
        </p:txBody>
      </p:sp>
      <p:sp>
        <p:nvSpPr>
          <p:cNvPr id="200" name="Google Shape;20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Integers: Addition Rules</a:t>
            </a:r>
            <a:endParaRPr baseline="30000"/>
          </a:p>
        </p:txBody>
      </p:sp>
      <p:sp>
        <p:nvSpPr>
          <p:cNvPr id="206" name="Google Shape;206;p30"/>
          <p:cNvSpPr txBox="1">
            <a:spLocks noGrp="1"/>
          </p:cNvSpPr>
          <p:nvPr>
            <p:ph type="body" idx="1"/>
          </p:nvPr>
        </p:nvSpPr>
        <p:spPr>
          <a:xfrm>
            <a:off x="311700" y="1171675"/>
            <a:ext cx="45681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Note the sizes and colors of the circles in the image to the right.</a:t>
            </a:r>
            <a:endParaRPr/>
          </a:p>
          <a:p>
            <a:pPr marL="457200" lvl="0" indent="-342900" algn="l" rtl="0">
              <a:spcBef>
                <a:spcPts val="0"/>
              </a:spcBef>
              <a:spcAft>
                <a:spcPts val="0"/>
              </a:spcAft>
              <a:buSzPts val="1800"/>
              <a:buChar char="●"/>
            </a:pPr>
            <a:r>
              <a:rPr lang="en"/>
              <a:t>The bigger circles represent the numbers with higher absolute values.</a:t>
            </a:r>
            <a:endParaRPr/>
          </a:p>
          <a:p>
            <a:pPr marL="457200" lvl="0" indent="-342900" algn="l" rtl="0">
              <a:spcBef>
                <a:spcPts val="0"/>
              </a:spcBef>
              <a:spcAft>
                <a:spcPts val="0"/>
              </a:spcAft>
              <a:buSzPts val="1800"/>
              <a:buChar char="●"/>
            </a:pPr>
            <a:r>
              <a:rPr lang="en"/>
              <a:t>In the third row, the positive number has a larger absolute value, so the answer is positive.</a:t>
            </a:r>
            <a:endParaRPr/>
          </a:p>
          <a:p>
            <a:pPr marL="457200" lvl="0" indent="-342900" algn="l" rtl="0">
              <a:spcBef>
                <a:spcPts val="0"/>
              </a:spcBef>
              <a:spcAft>
                <a:spcPts val="0"/>
              </a:spcAft>
              <a:buSzPts val="1800"/>
              <a:buChar char="●"/>
            </a:pPr>
            <a:r>
              <a:rPr lang="en"/>
              <a:t>In the fourth row, the negative number has a larger absolute value, so the answer is negative.</a:t>
            </a:r>
            <a:endParaRPr/>
          </a:p>
        </p:txBody>
      </p:sp>
      <p:sp>
        <p:nvSpPr>
          <p:cNvPr id="207" name="Google Shape;20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08" name="Google Shape;208;p30" title="image.jpeg"/>
          <p:cNvPicPr preferRelativeResize="0"/>
          <p:nvPr/>
        </p:nvPicPr>
        <p:blipFill rotWithShape="1">
          <a:blip r:embed="rId3">
            <a:alphaModFix/>
          </a:blip>
          <a:srcRect r="56974" b="31172"/>
          <a:stretch/>
        </p:blipFill>
        <p:spPr>
          <a:xfrm>
            <a:off x="6582750" y="1162125"/>
            <a:ext cx="2249550" cy="3397200"/>
          </a:xfrm>
          <a:prstGeom prst="rect">
            <a:avLst/>
          </a:prstGeom>
          <a:noFill/>
          <a:ln w="9525" cap="flat" cmpd="sng">
            <a:solidFill>
              <a:srgbClr val="999999"/>
            </a:solidFill>
            <a:prstDash val="solid"/>
            <a:round/>
            <a:headEnd type="none" w="sm" len="sm"/>
            <a:tailEnd type="none" w="sm" len="sm"/>
          </a:ln>
        </p:spPr>
      </p:pic>
      <p:sp>
        <p:nvSpPr>
          <p:cNvPr id="209" name="Google Shape;209;p30"/>
          <p:cNvSpPr txBox="1"/>
          <p:nvPr/>
        </p:nvSpPr>
        <p:spPr>
          <a:xfrm>
            <a:off x="5164050" y="2317425"/>
            <a:ext cx="1418700" cy="22419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None/>
            </a:pPr>
            <a:r>
              <a:rPr lang="en" sz="1000" i="1">
                <a:solidFill>
                  <a:schemeClr val="dk1"/>
                </a:solidFill>
                <a:latin typeface="Old Standard TT"/>
                <a:ea typeface="Old Standard TT"/>
                <a:cs typeface="Old Standard TT"/>
                <a:sym typeface="Old Standard TT"/>
              </a:rPr>
              <a:t>Figure 3</a:t>
            </a:r>
            <a:r>
              <a:rPr lang="en" sz="1000">
                <a:solidFill>
                  <a:schemeClr val="dk1"/>
                </a:solidFill>
                <a:latin typeface="Old Standard TT"/>
                <a:ea typeface="Old Standard TT"/>
                <a:cs typeface="Old Standard TT"/>
                <a:sym typeface="Old Standard TT"/>
              </a:rPr>
              <a:t>. Adding integers. Adapted from </a:t>
            </a:r>
            <a:r>
              <a:rPr lang="en" sz="1000" i="1">
                <a:solidFill>
                  <a:schemeClr val="dk1"/>
                </a:solidFill>
                <a:latin typeface="Old Standard TT"/>
                <a:ea typeface="Old Standard TT"/>
                <a:cs typeface="Old Standard TT"/>
                <a:sym typeface="Old Standard TT"/>
              </a:rPr>
              <a:t>Subtracting Integers (Directed Numbers)</a:t>
            </a:r>
            <a:r>
              <a:rPr lang="en" sz="1000">
                <a:solidFill>
                  <a:schemeClr val="dk1"/>
                </a:solidFill>
                <a:latin typeface="Old Standard TT"/>
                <a:ea typeface="Old Standard TT"/>
                <a:cs typeface="Old Standard TT"/>
                <a:sym typeface="Old Standard TT"/>
              </a:rPr>
              <a:t>, 2017, retrieved from </a:t>
            </a:r>
            <a:r>
              <a:rPr lang="en" sz="1000" u="sng">
                <a:solidFill>
                  <a:schemeClr val="hlink"/>
                </a:solidFill>
                <a:latin typeface="Old Standard TT"/>
                <a:ea typeface="Old Standard TT"/>
                <a:cs typeface="Old Standard TT"/>
                <a:sym typeface="Old Standard TT"/>
                <a:hlinkClick r:id="rId4"/>
              </a:rPr>
              <a:t>https://www.ck12.org/user:bs10zwftqgljc3ouy2g./book/integrated-mathematics-ii-myp2/section/2.5/</a:t>
            </a:r>
            <a:r>
              <a:rPr lang="en" sz="1000">
                <a:latin typeface="Old Standard TT"/>
                <a:ea typeface="Old Standard TT"/>
                <a:cs typeface="Old Standard TT"/>
                <a:sym typeface="Old Standard TT"/>
              </a:rPr>
              <a:t>. Copyright 2025 by CK-12 Foundation.</a:t>
            </a:r>
            <a:endParaRPr sz="1000">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body" idx="1"/>
          </p:nvPr>
        </p:nvSpPr>
        <p:spPr>
          <a:xfrm>
            <a:off x="311700" y="1171600"/>
            <a:ext cx="4692600" cy="34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Don’s* trick for addition of integers:</a:t>
            </a:r>
            <a:endParaRPr/>
          </a:p>
          <a:p>
            <a:pPr marL="457200" lvl="0" indent="-342900" algn="l" rtl="0">
              <a:spcBef>
                <a:spcPts val="1000"/>
              </a:spcBef>
              <a:spcAft>
                <a:spcPts val="0"/>
              </a:spcAft>
              <a:buSzPts val="1800"/>
              <a:buChar char="●"/>
            </a:pPr>
            <a:r>
              <a:rPr lang="en"/>
              <a:t>If you have the </a:t>
            </a:r>
            <a:r>
              <a:rPr lang="en" i="1"/>
              <a:t>same</a:t>
            </a:r>
            <a:r>
              <a:rPr lang="en"/>
              <a:t> signs, you take the </a:t>
            </a:r>
            <a:r>
              <a:rPr lang="en" i="1"/>
              <a:t>sum</a:t>
            </a:r>
            <a:r>
              <a:rPr lang="en"/>
              <a:t> and keep the sign.</a:t>
            </a:r>
            <a:endParaRPr/>
          </a:p>
          <a:p>
            <a:pPr marL="457200" lvl="0" indent="-342900" algn="l" rtl="0">
              <a:spcBef>
                <a:spcPts val="0"/>
              </a:spcBef>
              <a:spcAft>
                <a:spcPts val="0"/>
              </a:spcAft>
              <a:buSzPts val="1800"/>
              <a:buChar char="●"/>
            </a:pPr>
            <a:r>
              <a:rPr lang="en"/>
              <a:t>If you have </a:t>
            </a:r>
            <a:r>
              <a:rPr lang="en" i="1"/>
              <a:t>different</a:t>
            </a:r>
            <a:r>
              <a:rPr lang="en"/>
              <a:t> signs, you take the </a:t>
            </a:r>
            <a:r>
              <a:rPr lang="en" i="1"/>
              <a:t>difference</a:t>
            </a:r>
            <a:r>
              <a:rPr lang="en"/>
              <a:t> then keep the sign of the number with the larger absolute value.</a:t>
            </a:r>
            <a:endParaRPr/>
          </a:p>
          <a:p>
            <a:pPr marL="0" lvl="0" indent="0" algn="l" rtl="0">
              <a:spcBef>
                <a:spcPts val="1600"/>
              </a:spcBef>
              <a:spcAft>
                <a:spcPts val="0"/>
              </a:spcAft>
              <a:buNone/>
            </a:pPr>
            <a:endParaRPr sz="1400"/>
          </a:p>
          <a:p>
            <a:pPr marL="0" lvl="0" indent="0" algn="l" rtl="0">
              <a:spcBef>
                <a:spcPts val="1600"/>
              </a:spcBef>
              <a:spcAft>
                <a:spcPts val="1600"/>
              </a:spcAft>
              <a:buNone/>
            </a:pPr>
            <a:r>
              <a:rPr lang="en" sz="1400"/>
              <a:t>* Don used to be a math tutor at Goodwin. He helped plan this workshop!</a:t>
            </a:r>
            <a:endParaRPr sz="1400"/>
          </a:p>
        </p:txBody>
      </p:sp>
      <p:sp>
        <p:nvSpPr>
          <p:cNvPr id="215" name="Google Shape;215;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Integers: Addition Rules</a:t>
            </a:r>
            <a:endParaRPr/>
          </a:p>
        </p:txBody>
      </p:sp>
      <p:sp>
        <p:nvSpPr>
          <p:cNvPr id="216" name="Google Shape;21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17" name="Google Shape;217;p31"/>
          <p:cNvSpPr txBox="1"/>
          <p:nvPr/>
        </p:nvSpPr>
        <p:spPr>
          <a:xfrm>
            <a:off x="5368500" y="1394850"/>
            <a:ext cx="3463800" cy="23538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chemeClr val="dk1"/>
                </a:solidFill>
                <a:latin typeface="Gloria Hallelujah"/>
                <a:ea typeface="Gloria Hallelujah"/>
                <a:cs typeface="Gloria Hallelujah"/>
                <a:sym typeface="Gloria Hallelujah"/>
              </a:rPr>
              <a:t>☆ </a:t>
            </a:r>
            <a:r>
              <a:rPr lang="en" sz="1800" b="1">
                <a:solidFill>
                  <a:schemeClr val="dk1"/>
                </a:solidFill>
                <a:latin typeface="Gloria Hallelujah"/>
                <a:ea typeface="Gloria Hallelujah"/>
                <a:cs typeface="Gloria Hallelujah"/>
                <a:sym typeface="Gloria Hallelujah"/>
              </a:rPr>
              <a:t>Pro Tip</a:t>
            </a:r>
            <a:r>
              <a:rPr lang="en" sz="1800">
                <a:solidFill>
                  <a:schemeClr val="dk1"/>
                </a:solidFill>
                <a:latin typeface="Gloria Hallelujah"/>
                <a:ea typeface="Gloria Hallelujah"/>
                <a:cs typeface="Gloria Hallelujah"/>
                <a:sym typeface="Gloria Hallelujah"/>
              </a:rPr>
              <a:t> ☆</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1600"/>
              </a:spcBef>
              <a:spcAft>
                <a:spcPts val="0"/>
              </a:spcAft>
              <a:buClr>
                <a:schemeClr val="dk1"/>
              </a:buClr>
              <a:buSzPts val="1100"/>
              <a:buFont typeface="Arial"/>
              <a:buNone/>
            </a:pPr>
            <a:r>
              <a:rPr lang="en" sz="1800">
                <a:solidFill>
                  <a:schemeClr val="dk1"/>
                </a:solidFill>
                <a:latin typeface="Old Standard TT"/>
                <a:ea typeface="Old Standard TT"/>
                <a:cs typeface="Old Standard TT"/>
                <a:sym typeface="Old Standard TT"/>
              </a:rPr>
              <a:t>To make this trick easier to remember, think:</a:t>
            </a:r>
            <a:endParaRPr sz="1800">
              <a:solidFill>
                <a:schemeClr val="dk1"/>
              </a:solidFill>
              <a:latin typeface="Old Standard TT"/>
              <a:ea typeface="Old Standard TT"/>
              <a:cs typeface="Old Standard TT"/>
              <a:sym typeface="Old Standard TT"/>
            </a:endParaRPr>
          </a:p>
          <a:p>
            <a:pPr marL="0" lvl="0" indent="0" algn="ctr" rtl="0">
              <a:lnSpc>
                <a:spcPct val="115000"/>
              </a:lnSpc>
              <a:spcBef>
                <a:spcPts val="1600"/>
              </a:spcBef>
              <a:spcAft>
                <a:spcPts val="0"/>
              </a:spcAft>
              <a:buClr>
                <a:schemeClr val="dk1"/>
              </a:buClr>
              <a:buSzPts val="1100"/>
              <a:buFont typeface="Arial"/>
              <a:buNone/>
            </a:pPr>
            <a:r>
              <a:rPr lang="en" sz="1800">
                <a:solidFill>
                  <a:schemeClr val="dk1"/>
                </a:solidFill>
                <a:latin typeface="Gloria Hallelujah"/>
                <a:ea typeface="Gloria Hallelujah"/>
                <a:cs typeface="Gloria Hallelujah"/>
                <a:sym typeface="Gloria Hallelujah"/>
              </a:rPr>
              <a:t>Same sign: sum</a:t>
            </a:r>
            <a:endParaRPr sz="1800">
              <a:solidFill>
                <a:schemeClr val="dk1"/>
              </a:solidFill>
              <a:latin typeface="Gloria Hallelujah"/>
              <a:ea typeface="Gloria Hallelujah"/>
              <a:cs typeface="Gloria Hallelujah"/>
              <a:sym typeface="Gloria Hallelujah"/>
            </a:endParaRPr>
          </a:p>
          <a:p>
            <a:pPr marL="0" lvl="0" indent="0" algn="ctr" rtl="0">
              <a:lnSpc>
                <a:spcPct val="115000"/>
              </a:lnSpc>
              <a:spcBef>
                <a:spcPts val="0"/>
              </a:spcBef>
              <a:spcAft>
                <a:spcPts val="1600"/>
              </a:spcAft>
              <a:buClr>
                <a:schemeClr val="dk1"/>
              </a:buClr>
              <a:buSzPts val="1100"/>
              <a:buFont typeface="Arial"/>
              <a:buNone/>
            </a:pPr>
            <a:r>
              <a:rPr lang="en" sz="1800">
                <a:solidFill>
                  <a:schemeClr val="dk1"/>
                </a:solidFill>
                <a:latin typeface="Gloria Hallelujah"/>
                <a:ea typeface="Gloria Hallelujah"/>
                <a:cs typeface="Gloria Hallelujah"/>
                <a:sym typeface="Gloria Hallelujah"/>
              </a:rPr>
              <a:t>Different signs: difference</a:t>
            </a:r>
            <a:endParaRPr sz="1800">
              <a:solidFill>
                <a:schemeClr val="dk1"/>
              </a:solidFill>
              <a:latin typeface="Gloria Hallelujah"/>
              <a:ea typeface="Gloria Hallelujah"/>
              <a:cs typeface="Gloria Hallelujah"/>
              <a:sym typeface="Gloria Hallelujah"/>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68" name="Google Shape;68;p1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workshop is designed to be a comprehensive review of basic math skills and topics that may appear on the TEAS test.</a:t>
            </a:r>
            <a:endParaRPr/>
          </a:p>
          <a:p>
            <a:pPr marL="0" lvl="0" indent="0" algn="l" rtl="0">
              <a:spcBef>
                <a:spcPts val="1600"/>
              </a:spcBef>
              <a:spcAft>
                <a:spcPts val="0"/>
              </a:spcAft>
              <a:buClr>
                <a:schemeClr val="dk1"/>
              </a:buClr>
              <a:buSzPts val="1100"/>
              <a:buFont typeface="Arial"/>
              <a:buNone/>
            </a:pPr>
            <a:r>
              <a:rPr lang="en"/>
              <a:t>There may be some topics in here that are not covered on the TEAS, and there may be some topics that appear on the TEAS that I did not cover in this workshop. I have never taken the TEAS, but I took some online practice tests and consulted a TEAS prep book for practice and inspiration.</a:t>
            </a:r>
            <a:endParaRPr/>
          </a:p>
          <a:p>
            <a:pPr marL="0" lvl="0" indent="0" algn="l" rtl="0">
              <a:spcBef>
                <a:spcPts val="1600"/>
              </a:spcBef>
              <a:spcAft>
                <a:spcPts val="1600"/>
              </a:spcAft>
              <a:buClr>
                <a:schemeClr val="dk1"/>
              </a:buClr>
              <a:buSzPts val="1100"/>
              <a:buFont typeface="Arial"/>
              <a:buNone/>
            </a:pPr>
            <a:r>
              <a:rPr lang="en"/>
              <a:t>I did my best. If you find any inaccuracies in or have any questions about the workshop, please feel free to email me at </a:t>
            </a:r>
            <a:r>
              <a:rPr lang="en" u="sng">
                <a:solidFill>
                  <a:schemeClr val="hlink"/>
                </a:solidFill>
                <a:hlinkClick r:id="rId3"/>
              </a:rPr>
              <a:t>jcarter@goodwin.edu</a:t>
            </a:r>
            <a:r>
              <a:rPr lang="en"/>
              <a:t>.</a:t>
            </a:r>
            <a:endParaRPr/>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0" name="Google Shape;70;p14"/>
          <p:cNvSpPr txBox="1"/>
          <p:nvPr/>
        </p:nvSpPr>
        <p:spPr>
          <a:xfrm>
            <a:off x="6507900" y="0"/>
            <a:ext cx="2636100" cy="903600"/>
          </a:xfrm>
          <a:prstGeom prst="rect">
            <a:avLst/>
          </a:prstGeom>
          <a:solidFill>
            <a:srgbClr val="80CBC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Old Standard TT"/>
                <a:ea typeface="Old Standard TT"/>
                <a:cs typeface="Old Standard TT"/>
                <a:sym typeface="Old Standard TT"/>
              </a:rPr>
              <a:t>The introductory slides are the same for all parts of the workshop.</a:t>
            </a:r>
            <a:endParaRPr sz="1600">
              <a:solidFill>
                <a:srgbClr val="000000"/>
              </a:solidFill>
              <a:latin typeface="Old Standard TT"/>
              <a:ea typeface="Old Standard TT"/>
              <a:cs typeface="Old Standard TT"/>
              <a:sym typeface="Old Standard T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body" idx="1"/>
          </p:nvPr>
        </p:nvSpPr>
        <p:spPr>
          <a:xfrm>
            <a:off x="311700" y="1171675"/>
            <a:ext cx="45681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Instead of memorizing another rule for subtraction, I suggest thinking of subtraction as “adding the opposite.”</a:t>
            </a:r>
            <a:endParaRPr/>
          </a:p>
          <a:p>
            <a:pPr marL="0" lvl="0" indent="0" algn="l" rtl="0">
              <a:spcBef>
                <a:spcPts val="1600"/>
              </a:spcBef>
              <a:spcAft>
                <a:spcPts val="0"/>
              </a:spcAft>
              <a:buNone/>
            </a:pPr>
            <a:r>
              <a:rPr lang="en"/>
              <a:t>Here’s how to add the opposite:</a:t>
            </a:r>
            <a:endParaRPr/>
          </a:p>
          <a:p>
            <a:pPr marL="457200" lvl="0" indent="-342900" algn="l" rtl="0">
              <a:spcBef>
                <a:spcPts val="0"/>
              </a:spcBef>
              <a:spcAft>
                <a:spcPts val="0"/>
              </a:spcAft>
              <a:buSzPts val="1800"/>
              <a:buChar char="●"/>
            </a:pPr>
            <a:r>
              <a:rPr lang="en"/>
              <a:t>Change the subtraction to addition.</a:t>
            </a:r>
            <a:endParaRPr/>
          </a:p>
          <a:p>
            <a:pPr marL="457200" lvl="0" indent="-342900" algn="l" rtl="0">
              <a:spcBef>
                <a:spcPts val="0"/>
              </a:spcBef>
              <a:spcAft>
                <a:spcPts val="0"/>
              </a:spcAft>
              <a:buSzPts val="1800"/>
              <a:buChar char="●"/>
            </a:pPr>
            <a:r>
              <a:rPr lang="en"/>
              <a:t>Change the sign of the second number.</a:t>
            </a:r>
            <a:endParaRPr/>
          </a:p>
          <a:p>
            <a:pPr marL="457200" lvl="0" indent="-342900" algn="l" rtl="0">
              <a:spcBef>
                <a:spcPts val="0"/>
              </a:spcBef>
              <a:spcAft>
                <a:spcPts val="0"/>
              </a:spcAft>
              <a:buSzPts val="1800"/>
              <a:buChar char="●"/>
            </a:pPr>
            <a:r>
              <a:rPr lang="en"/>
              <a:t>Use the addition rules from the previous two slides.</a:t>
            </a:r>
            <a:endParaRPr/>
          </a:p>
        </p:txBody>
      </p:sp>
      <p:sp>
        <p:nvSpPr>
          <p:cNvPr id="223" name="Google Shape;223;p32"/>
          <p:cNvSpPr txBox="1">
            <a:spLocks noGrp="1"/>
          </p:cNvSpPr>
          <p:nvPr>
            <p:ph type="body" idx="4294967295"/>
          </p:nvPr>
        </p:nvSpPr>
        <p:spPr>
          <a:xfrm>
            <a:off x="5411400" y="1171675"/>
            <a:ext cx="3420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Examples: Look at how the answers change when the signs change.</a:t>
            </a:r>
            <a:endParaRPr/>
          </a:p>
          <a:p>
            <a:pPr marL="0" lvl="0" indent="0" algn="ctr" rtl="0">
              <a:spcBef>
                <a:spcPts val="1600"/>
              </a:spcBef>
              <a:spcAft>
                <a:spcPts val="0"/>
              </a:spcAft>
              <a:buClr>
                <a:schemeClr val="dk1"/>
              </a:buClr>
              <a:buSzPts val="1100"/>
              <a:buFont typeface="Arial"/>
              <a:buNone/>
            </a:pPr>
            <a:r>
              <a:rPr lang="en" sz="1700"/>
              <a:t>7 − 9 = 7 + (-9) = -2</a:t>
            </a:r>
            <a:endParaRPr sz="1700"/>
          </a:p>
          <a:p>
            <a:pPr marL="0" lvl="0" indent="0" algn="ctr" rtl="0">
              <a:spcBef>
                <a:spcPts val="1600"/>
              </a:spcBef>
              <a:spcAft>
                <a:spcPts val="0"/>
              </a:spcAft>
              <a:buClr>
                <a:schemeClr val="dk1"/>
              </a:buClr>
              <a:buSzPts val="1100"/>
              <a:buFont typeface="Arial"/>
              <a:buNone/>
            </a:pPr>
            <a:r>
              <a:rPr lang="en" sz="1700"/>
              <a:t>-7 − (-9) = -7 + 9 = 2</a:t>
            </a:r>
            <a:endParaRPr sz="1700"/>
          </a:p>
          <a:p>
            <a:pPr marL="0" lvl="0" indent="0" algn="ctr" rtl="0">
              <a:spcBef>
                <a:spcPts val="1600"/>
              </a:spcBef>
              <a:spcAft>
                <a:spcPts val="0"/>
              </a:spcAft>
              <a:buClr>
                <a:schemeClr val="dk1"/>
              </a:buClr>
              <a:buSzPts val="1100"/>
              <a:buFont typeface="Arial"/>
              <a:buNone/>
            </a:pPr>
            <a:r>
              <a:rPr lang="en" sz="1700"/>
              <a:t>-7 − 9 = -7 + (-9) = -16</a:t>
            </a:r>
            <a:endParaRPr sz="1700"/>
          </a:p>
          <a:p>
            <a:pPr marL="0" lvl="0" indent="0" algn="ctr" rtl="0">
              <a:spcBef>
                <a:spcPts val="1600"/>
              </a:spcBef>
              <a:spcAft>
                <a:spcPts val="1600"/>
              </a:spcAft>
              <a:buNone/>
            </a:pPr>
            <a:r>
              <a:rPr lang="en" sz="1700"/>
              <a:t>7 − (-9) = 7 + 9 = 16</a:t>
            </a:r>
            <a:endParaRPr sz="1700"/>
          </a:p>
        </p:txBody>
      </p:sp>
      <p:sp>
        <p:nvSpPr>
          <p:cNvPr id="224" name="Google Shape;22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25" name="Google Shape;225;p32"/>
          <p:cNvSpPr txBox="1">
            <a:spLocks noGrp="1"/>
          </p:cNvSpPr>
          <p:nvPr>
            <p:ph type="title"/>
          </p:nvPr>
        </p:nvSpPr>
        <p:spPr>
          <a:xfrm>
            <a:off x="311700" y="445025"/>
            <a:ext cx="86589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Integers: </a:t>
            </a:r>
            <a:r>
              <a:rPr lang="en" u="sng">
                <a:solidFill>
                  <a:schemeClr val="hlink"/>
                </a:solidFill>
                <a:hlinkClick r:id="rId3"/>
              </a:rPr>
              <a:t>Subtraction Rules</a:t>
            </a:r>
            <a:r>
              <a:rPr lang="en" baseline="30000"/>
              <a:t>13</a:t>
            </a:r>
            <a:endParaRPr baseline="30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body" idx="4294967295"/>
          </p:nvPr>
        </p:nvSpPr>
        <p:spPr>
          <a:xfrm>
            <a:off x="4832400" y="1171675"/>
            <a:ext cx="39999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sz="1800"/>
          </a:p>
        </p:txBody>
      </p:sp>
      <p:sp>
        <p:nvSpPr>
          <p:cNvPr id="231" name="Google Shape;231;p33"/>
          <p:cNvSpPr txBox="1">
            <a:spLocks noGrp="1"/>
          </p:cNvSpPr>
          <p:nvPr>
            <p:ph type="body" idx="4294967295"/>
          </p:nvPr>
        </p:nvSpPr>
        <p:spPr>
          <a:xfrm>
            <a:off x="311700" y="1171675"/>
            <a:ext cx="48525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800" u="sng">
                <a:solidFill>
                  <a:schemeClr val="hlink"/>
                </a:solidFill>
                <a:hlinkClick r:id="rId3"/>
              </a:rPr>
              <a:t>Practice</a:t>
            </a:r>
            <a:r>
              <a:rPr lang="en" baseline="30000"/>
              <a:t>14</a:t>
            </a:r>
            <a:r>
              <a:rPr lang="en" sz="1800"/>
              <a:t> for adding and subtracting integers.</a:t>
            </a:r>
            <a:endParaRPr sz="1800"/>
          </a:p>
        </p:txBody>
      </p:sp>
      <p:sp>
        <p:nvSpPr>
          <p:cNvPr id="232" name="Google Shape;23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33" name="Google Shape;233;p33"/>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234" name="Google Shape;234;p33"/>
          <p:cNvSpPr txBox="1"/>
          <p:nvPr/>
        </p:nvSpPr>
        <p:spPr>
          <a:xfrm>
            <a:off x="2391900" y="2326975"/>
            <a:ext cx="4360200" cy="22419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chemeClr val="dk1"/>
                </a:solidFill>
                <a:latin typeface="Gloria Hallelujah"/>
                <a:ea typeface="Gloria Hallelujah"/>
                <a:cs typeface="Gloria Hallelujah"/>
                <a:sym typeface="Gloria Hallelujah"/>
              </a:rPr>
              <a:t>☆ </a:t>
            </a:r>
            <a:r>
              <a:rPr lang="en" sz="1800" b="1">
                <a:solidFill>
                  <a:schemeClr val="dk1"/>
                </a:solidFill>
                <a:latin typeface="Gloria Hallelujah"/>
                <a:ea typeface="Gloria Hallelujah"/>
                <a:cs typeface="Gloria Hallelujah"/>
                <a:sym typeface="Gloria Hallelujah"/>
              </a:rPr>
              <a:t>Pro Tip</a:t>
            </a:r>
            <a:r>
              <a:rPr lang="en" sz="1800">
                <a:solidFill>
                  <a:schemeClr val="dk1"/>
                </a:solidFill>
                <a:latin typeface="Gloria Hallelujah"/>
                <a:ea typeface="Gloria Hallelujah"/>
                <a:cs typeface="Gloria Hallelujah"/>
                <a:sym typeface="Gloria Hallelujah"/>
              </a:rPr>
              <a:t> ☆</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1600"/>
              </a:spcBef>
              <a:spcAft>
                <a:spcPts val="0"/>
              </a:spcAft>
              <a:buNone/>
            </a:pPr>
            <a:r>
              <a:rPr lang="en" sz="1800">
                <a:solidFill>
                  <a:schemeClr val="dk1"/>
                </a:solidFill>
                <a:latin typeface="Old Standard TT"/>
                <a:ea typeface="Old Standard TT"/>
                <a:cs typeface="Old Standard TT"/>
                <a:sym typeface="Old Standard TT"/>
              </a:rPr>
              <a:t>When adding and subtracting integers, think of money.</a:t>
            </a:r>
            <a:endParaRPr sz="1800">
              <a:solidFill>
                <a:schemeClr val="dk1"/>
              </a:solidFill>
              <a:latin typeface="Old Standard TT"/>
              <a:ea typeface="Old Standard TT"/>
              <a:cs typeface="Old Standard TT"/>
              <a:sym typeface="Old Standard TT"/>
            </a:endParaRPr>
          </a:p>
          <a:p>
            <a:pPr marL="0" lvl="0" indent="0" algn="ctr" rtl="0">
              <a:lnSpc>
                <a:spcPct val="115000"/>
              </a:lnSpc>
              <a:spcBef>
                <a:spcPts val="1600"/>
              </a:spcBef>
              <a:spcAft>
                <a:spcPts val="0"/>
              </a:spcAft>
              <a:buClr>
                <a:schemeClr val="dk1"/>
              </a:buClr>
              <a:buSzPts val="1100"/>
              <a:buFont typeface="Arial"/>
              <a:buNone/>
            </a:pPr>
            <a:r>
              <a:rPr lang="en" sz="1800">
                <a:solidFill>
                  <a:schemeClr val="dk1"/>
                </a:solidFill>
                <a:latin typeface="Gloria Hallelujah"/>
                <a:ea typeface="Gloria Hallelujah"/>
                <a:cs typeface="Gloria Hallelujah"/>
                <a:sym typeface="Gloria Hallelujah"/>
              </a:rPr>
              <a:t>Positive numbers = money you have</a:t>
            </a:r>
            <a:endParaRPr sz="1800">
              <a:solidFill>
                <a:schemeClr val="dk1"/>
              </a:solidFill>
              <a:latin typeface="Gloria Hallelujah"/>
              <a:ea typeface="Gloria Hallelujah"/>
              <a:cs typeface="Gloria Hallelujah"/>
              <a:sym typeface="Gloria Hallelujah"/>
            </a:endParaRPr>
          </a:p>
          <a:p>
            <a:pPr marL="0" lvl="0" indent="0" algn="ctr" rtl="0">
              <a:lnSpc>
                <a:spcPct val="115000"/>
              </a:lnSpc>
              <a:spcBef>
                <a:spcPts val="0"/>
              </a:spcBef>
              <a:spcAft>
                <a:spcPts val="1600"/>
              </a:spcAft>
              <a:buClr>
                <a:schemeClr val="dk1"/>
              </a:buClr>
              <a:buSzPts val="1100"/>
              <a:buFont typeface="Arial"/>
              <a:buNone/>
            </a:pPr>
            <a:r>
              <a:rPr lang="en" sz="1800">
                <a:solidFill>
                  <a:schemeClr val="dk1"/>
                </a:solidFill>
                <a:latin typeface="Gloria Hallelujah"/>
                <a:ea typeface="Gloria Hallelujah"/>
                <a:cs typeface="Gloria Hallelujah"/>
                <a:sym typeface="Gloria Hallelujah"/>
              </a:rPr>
              <a:t>Negative numbers = money you owe</a:t>
            </a:r>
            <a:endParaRPr sz="1800">
              <a:solidFill>
                <a:schemeClr val="dk1"/>
              </a:solidFill>
              <a:latin typeface="Gloria Hallelujah"/>
              <a:ea typeface="Gloria Hallelujah"/>
              <a:cs typeface="Gloria Hallelujah"/>
              <a:sym typeface="Gloria Hallelujah"/>
            </a:endParaRPr>
          </a:p>
        </p:txBody>
      </p:sp>
      <p:sp>
        <p:nvSpPr>
          <p:cNvPr id="235" name="Google Shape;235;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Integers: Addition and Subtraction Practice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body" idx="1"/>
          </p:nvPr>
        </p:nvSpPr>
        <p:spPr>
          <a:xfrm>
            <a:off x="311700" y="1171675"/>
            <a:ext cx="4578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Luckily, the rules for multiplication and division of integers are the same.</a:t>
            </a:r>
            <a:endParaRPr/>
          </a:p>
          <a:p>
            <a:pPr marL="457200" lvl="0" indent="-342900" algn="l" rtl="0">
              <a:spcBef>
                <a:spcPts val="0"/>
              </a:spcBef>
              <a:spcAft>
                <a:spcPts val="0"/>
              </a:spcAft>
              <a:buSzPts val="1800"/>
              <a:buChar char="●"/>
            </a:pPr>
            <a:r>
              <a:rPr lang="en"/>
              <a:t>If you are multiplying or dividing an </a:t>
            </a:r>
            <a:r>
              <a:rPr lang="en" i="1"/>
              <a:t>odd</a:t>
            </a:r>
            <a:r>
              <a:rPr lang="en"/>
              <a:t> number of negatives, your answer will be </a:t>
            </a:r>
            <a:r>
              <a:rPr lang="en" i="1"/>
              <a:t>negative</a:t>
            </a:r>
            <a:r>
              <a:rPr lang="en"/>
              <a:t>.</a:t>
            </a:r>
            <a:endParaRPr/>
          </a:p>
          <a:p>
            <a:pPr marL="457200" lvl="0" indent="-342900" algn="l" rtl="0">
              <a:spcBef>
                <a:spcPts val="0"/>
              </a:spcBef>
              <a:spcAft>
                <a:spcPts val="0"/>
              </a:spcAft>
              <a:buSzPts val="1800"/>
              <a:buChar char="●"/>
            </a:pPr>
            <a:r>
              <a:rPr lang="en"/>
              <a:t>If you are multiplying or dividing an </a:t>
            </a:r>
            <a:r>
              <a:rPr lang="en" i="1"/>
              <a:t>even</a:t>
            </a:r>
            <a:r>
              <a:rPr lang="en"/>
              <a:t> number of negatives, your answer will be </a:t>
            </a:r>
            <a:r>
              <a:rPr lang="en" i="1"/>
              <a:t>positive</a:t>
            </a:r>
            <a:r>
              <a:rPr lang="en"/>
              <a:t>.</a:t>
            </a:r>
            <a:endParaRPr/>
          </a:p>
          <a:p>
            <a:pPr marL="0" lvl="0" indent="0" algn="l" rtl="0">
              <a:spcBef>
                <a:spcPts val="1600"/>
              </a:spcBef>
              <a:spcAft>
                <a:spcPts val="1600"/>
              </a:spcAft>
              <a:buNone/>
            </a:pPr>
            <a:r>
              <a:rPr lang="en" u="sng">
                <a:solidFill>
                  <a:schemeClr val="accent5"/>
                </a:solidFill>
                <a:hlinkClick r:id="rId3">
                  <a:extLst>
                    <a:ext uri="{A12FA001-AC4F-418D-AE19-62706E023703}">
                      <ahyp:hlinkClr xmlns:ahyp="http://schemas.microsoft.com/office/drawing/2018/hyperlinkcolor" val="tx"/>
                    </a:ext>
                  </a:extLst>
                </a:hlinkClick>
              </a:rPr>
              <a:t>Practice</a:t>
            </a:r>
            <a:r>
              <a:rPr lang="en" baseline="30000"/>
              <a:t>16</a:t>
            </a:r>
            <a:r>
              <a:rPr lang="en"/>
              <a:t> for multiplying and dividing integers.</a:t>
            </a:r>
            <a:endParaRPr/>
          </a:p>
        </p:txBody>
      </p:sp>
      <p:sp>
        <p:nvSpPr>
          <p:cNvPr id="241" name="Google Shape;241;p34"/>
          <p:cNvSpPr txBox="1">
            <a:spLocks noGrp="1"/>
          </p:cNvSpPr>
          <p:nvPr>
            <p:ph type="body" idx="4294967295"/>
          </p:nvPr>
        </p:nvSpPr>
        <p:spPr>
          <a:xfrm>
            <a:off x="5411400" y="1171675"/>
            <a:ext cx="3420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Examples: Look at how the answers change when the signs change.</a:t>
            </a:r>
            <a:endParaRPr/>
          </a:p>
          <a:p>
            <a:pPr marL="0" lvl="0" indent="0" algn="ctr" rtl="0">
              <a:spcBef>
                <a:spcPts val="1600"/>
              </a:spcBef>
              <a:spcAft>
                <a:spcPts val="0"/>
              </a:spcAft>
              <a:buNone/>
            </a:pPr>
            <a:r>
              <a:rPr lang="en" sz="1700"/>
              <a:t>8 × 2 = 16		8 ÷ 2 = 4</a:t>
            </a:r>
            <a:endParaRPr sz="1700"/>
          </a:p>
          <a:p>
            <a:pPr marL="0" lvl="0" indent="0" algn="ctr" rtl="0">
              <a:spcBef>
                <a:spcPts val="1600"/>
              </a:spcBef>
              <a:spcAft>
                <a:spcPts val="0"/>
              </a:spcAft>
              <a:buNone/>
            </a:pPr>
            <a:r>
              <a:rPr lang="en" sz="1700"/>
              <a:t>-8 × (-2) = 16	-8 ÷ (-2) = 4</a:t>
            </a:r>
            <a:endParaRPr sz="1700"/>
          </a:p>
          <a:p>
            <a:pPr marL="0" lvl="0" indent="0" algn="ctr" rtl="0">
              <a:spcBef>
                <a:spcPts val="1600"/>
              </a:spcBef>
              <a:spcAft>
                <a:spcPts val="0"/>
              </a:spcAft>
              <a:buNone/>
            </a:pPr>
            <a:r>
              <a:rPr lang="en" sz="1700"/>
              <a:t>8 × (-2) = -16	8 ÷ (-2) = -4</a:t>
            </a:r>
            <a:endParaRPr sz="1700"/>
          </a:p>
          <a:p>
            <a:pPr marL="0" lvl="0" indent="0" algn="ctr" rtl="0">
              <a:spcBef>
                <a:spcPts val="1600"/>
              </a:spcBef>
              <a:spcAft>
                <a:spcPts val="1600"/>
              </a:spcAft>
              <a:buNone/>
            </a:pPr>
            <a:r>
              <a:rPr lang="en" sz="1700"/>
              <a:t>-8 × 2 = -16		-8 ÷ 2 = -4</a:t>
            </a:r>
            <a:endParaRPr sz="1700"/>
          </a:p>
        </p:txBody>
      </p:sp>
      <p:sp>
        <p:nvSpPr>
          <p:cNvPr id="242" name="Google Shape;24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43" name="Google Shape;243;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Integers: </a:t>
            </a:r>
            <a:r>
              <a:rPr lang="en" u="sng">
                <a:solidFill>
                  <a:schemeClr val="hlink"/>
                </a:solidFill>
                <a:hlinkClick r:id="rId4"/>
              </a:rPr>
              <a:t>Multiplication and Division Rules</a:t>
            </a:r>
            <a:r>
              <a:rPr lang="en" baseline="30000"/>
              <a:t>15</a:t>
            </a:r>
            <a:endParaRPr baseline="30000"/>
          </a:p>
        </p:txBody>
      </p:sp>
      <p:sp>
        <p:nvSpPr>
          <p:cNvPr id="244" name="Google Shape;244;p34"/>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Integers: Reminder</a:t>
            </a:r>
            <a:endParaRPr/>
          </a:p>
        </p:txBody>
      </p:sp>
      <p:sp>
        <p:nvSpPr>
          <p:cNvPr id="250" name="Google Shape;250;p35"/>
          <p:cNvSpPr txBox="1">
            <a:spLocks noGrp="1"/>
          </p:cNvSpPr>
          <p:nvPr>
            <p:ph type="body" idx="1"/>
          </p:nvPr>
        </p:nvSpPr>
        <p:spPr>
          <a:xfrm>
            <a:off x="311700" y="1171600"/>
            <a:ext cx="8520600" cy="36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That’s it for integers!</a:t>
            </a:r>
            <a:endParaRPr/>
          </a:p>
          <a:p>
            <a:pPr marL="0" lvl="0" indent="0" algn="l" rtl="0">
              <a:spcBef>
                <a:spcPts val="1600"/>
              </a:spcBef>
              <a:spcAft>
                <a:spcPts val="0"/>
              </a:spcAft>
              <a:buNone/>
            </a:pPr>
            <a:r>
              <a:rPr lang="en"/>
              <a:t>Remember: It is important to take breaks when studying.</a:t>
            </a:r>
            <a:endParaRPr/>
          </a:p>
          <a:p>
            <a:pPr marL="0" lvl="0" indent="0" algn="l" rtl="0">
              <a:spcBef>
                <a:spcPts val="1600"/>
              </a:spcBef>
              <a:spcAft>
                <a:spcPts val="1600"/>
              </a:spcAft>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251" name="Google Shape;25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a:t>
            </a:r>
            <a:endParaRPr baseline="30000"/>
          </a:p>
        </p:txBody>
      </p:sp>
      <p:sp>
        <p:nvSpPr>
          <p:cNvPr id="257" name="Google Shape;257;p36"/>
          <p:cNvSpPr txBox="1">
            <a:spLocks noGrp="1"/>
          </p:cNvSpPr>
          <p:nvPr>
            <p:ph type="body" idx="1"/>
          </p:nvPr>
        </p:nvSpPr>
        <p:spPr>
          <a:xfrm>
            <a:off x="311700" y="1171600"/>
            <a:ext cx="4746600" cy="34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Operation</a:t>
            </a:r>
            <a:r>
              <a:rPr lang="en"/>
              <a:t>: an action that you perform on numbers</a:t>
            </a:r>
            <a:endParaRPr/>
          </a:p>
          <a:p>
            <a:pPr marL="457200" lvl="0" indent="-342900" algn="l" rtl="0">
              <a:spcBef>
                <a:spcPts val="0"/>
              </a:spcBef>
              <a:spcAft>
                <a:spcPts val="0"/>
              </a:spcAft>
              <a:buSzPts val="1800"/>
              <a:buChar char="●"/>
            </a:pPr>
            <a:r>
              <a:rPr lang="en"/>
              <a:t>The four basic operations are </a:t>
            </a:r>
            <a:r>
              <a:rPr lang="en" i="1"/>
              <a:t>addition</a:t>
            </a:r>
            <a:r>
              <a:rPr lang="en"/>
              <a:t>, </a:t>
            </a:r>
            <a:r>
              <a:rPr lang="en" i="1"/>
              <a:t>subtraction</a:t>
            </a:r>
            <a:r>
              <a:rPr lang="en"/>
              <a:t>, </a:t>
            </a:r>
            <a:r>
              <a:rPr lang="en" i="1"/>
              <a:t>multiplication</a:t>
            </a:r>
            <a:r>
              <a:rPr lang="en"/>
              <a:t>, and </a:t>
            </a:r>
            <a:r>
              <a:rPr lang="en" i="1"/>
              <a:t>division</a:t>
            </a:r>
            <a:r>
              <a:rPr lang="en"/>
              <a:t>.</a:t>
            </a:r>
            <a:endParaRPr/>
          </a:p>
          <a:p>
            <a:pPr marL="457200" lvl="0" indent="-342900" algn="l" rtl="0">
              <a:spcBef>
                <a:spcPts val="0"/>
              </a:spcBef>
              <a:spcAft>
                <a:spcPts val="0"/>
              </a:spcAft>
              <a:buSzPts val="1800"/>
              <a:buChar char="●"/>
            </a:pPr>
            <a:r>
              <a:rPr lang="en"/>
              <a:t>The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Order of Operations</a:t>
            </a:r>
            <a:r>
              <a:rPr lang="en"/>
              <a:t> also takes into account </a:t>
            </a:r>
            <a:r>
              <a:rPr lang="en" i="1"/>
              <a:t>parentheses</a:t>
            </a:r>
            <a:r>
              <a:rPr lang="en"/>
              <a:t> and </a:t>
            </a:r>
            <a:r>
              <a:rPr lang="en" i="1"/>
              <a:t>exponents</a:t>
            </a:r>
            <a:r>
              <a:rPr lang="en"/>
              <a:t>.</a:t>
            </a:r>
            <a:endParaRPr/>
          </a:p>
          <a:p>
            <a:pPr marL="0" lvl="0" indent="0" algn="l" rtl="0">
              <a:spcBef>
                <a:spcPts val="1600"/>
              </a:spcBef>
              <a:spcAft>
                <a:spcPts val="1600"/>
              </a:spcAft>
              <a:buNone/>
            </a:pPr>
            <a:r>
              <a:rPr lang="en"/>
              <a:t>We will review exponents (and roots) on the next few slides.</a:t>
            </a:r>
            <a:endParaRPr/>
          </a:p>
        </p:txBody>
      </p:sp>
      <p:sp>
        <p:nvSpPr>
          <p:cNvPr id="258" name="Google Shape;258;p36"/>
          <p:cNvSpPr txBox="1"/>
          <p:nvPr/>
        </p:nvSpPr>
        <p:spPr>
          <a:xfrm>
            <a:off x="3557600" y="4142350"/>
            <a:ext cx="5274600" cy="534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solidFill>
                  <a:schemeClr val="dk1"/>
                </a:solidFill>
                <a:latin typeface="Old Standard TT"/>
                <a:ea typeface="Old Standard TT"/>
                <a:cs typeface="Old Standard TT"/>
                <a:sym typeface="Old Standard TT"/>
              </a:rPr>
              <a:t>Figure 4</a:t>
            </a:r>
            <a:r>
              <a:rPr lang="en" sz="1000">
                <a:solidFill>
                  <a:schemeClr val="dk1"/>
                </a:solidFill>
                <a:latin typeface="Old Standard TT"/>
                <a:ea typeface="Old Standard TT"/>
                <a:cs typeface="Old Standard TT"/>
                <a:sym typeface="Old Standard TT"/>
              </a:rPr>
              <a:t>. Operations spiral. Adapted from </a:t>
            </a:r>
            <a:r>
              <a:rPr lang="en" sz="1000" i="1">
                <a:solidFill>
                  <a:schemeClr val="dk1"/>
                </a:solidFill>
                <a:latin typeface="Old Standard TT"/>
                <a:ea typeface="Old Standard TT"/>
                <a:cs typeface="Old Standard TT"/>
                <a:sym typeface="Old Standard TT"/>
              </a:rPr>
              <a:t>Introduction to Mathematical Operations</a:t>
            </a:r>
            <a:r>
              <a:rPr lang="en" sz="1000">
                <a:solidFill>
                  <a:schemeClr val="dk1"/>
                </a:solidFill>
                <a:latin typeface="Old Standard TT"/>
                <a:ea typeface="Old Standard TT"/>
                <a:cs typeface="Old Standard TT"/>
                <a:sym typeface="Old Standard TT"/>
              </a:rPr>
              <a:t>, 2021, retrieved from </a:t>
            </a:r>
            <a:r>
              <a:rPr lang="en" sz="1000" u="sng">
                <a:solidFill>
                  <a:schemeClr val="hlink"/>
                </a:solidFill>
                <a:latin typeface="Old Standard TT"/>
                <a:ea typeface="Old Standard TT"/>
                <a:cs typeface="Old Standard TT"/>
                <a:sym typeface="Old Standard TT"/>
                <a:hlinkClick r:id="rId4"/>
              </a:rPr>
              <a:t>https://www.cuemath.com/learn/maths-olympiad-mathematical-operations/</a:t>
            </a:r>
            <a:r>
              <a:rPr lang="en" sz="1000">
                <a:solidFill>
                  <a:schemeClr val="dk1"/>
                </a:solidFill>
                <a:latin typeface="Old Standard TT"/>
                <a:ea typeface="Old Standard TT"/>
                <a:cs typeface="Old Standard TT"/>
                <a:sym typeface="Old Standard TT"/>
              </a:rPr>
              <a:t>.</a:t>
            </a:r>
            <a:endParaRPr sz="1000">
              <a:solidFill>
                <a:schemeClr val="dk1"/>
              </a:solidFill>
              <a:latin typeface="Old Standard TT"/>
              <a:ea typeface="Old Standard TT"/>
              <a:cs typeface="Old Standard TT"/>
              <a:sym typeface="Old Standard TT"/>
            </a:endParaRPr>
          </a:p>
        </p:txBody>
      </p:sp>
      <p:sp>
        <p:nvSpPr>
          <p:cNvPr id="259" name="Google Shape;25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260" name="Google Shape;260;p36" title="image.jpeg"/>
          <p:cNvPicPr preferRelativeResize="0"/>
          <p:nvPr/>
        </p:nvPicPr>
        <p:blipFill rotWithShape="1">
          <a:blip r:embed="rId5">
            <a:alphaModFix/>
          </a:blip>
          <a:srcRect l="12259" t="10992" r="9105"/>
          <a:stretch/>
        </p:blipFill>
        <p:spPr>
          <a:xfrm>
            <a:off x="5336375" y="1171600"/>
            <a:ext cx="3495926" cy="2970750"/>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a:t>
            </a:r>
            <a:r>
              <a:rPr lang="en" u="sng">
                <a:solidFill>
                  <a:schemeClr val="hlink"/>
                </a:solidFill>
                <a:hlinkClick r:id="rId3"/>
              </a:rPr>
              <a:t>Exponents</a:t>
            </a:r>
            <a:r>
              <a:rPr lang="en" baseline="30000"/>
              <a:t>17</a:t>
            </a:r>
            <a:endParaRPr baseline="30000"/>
          </a:p>
        </p:txBody>
      </p:sp>
      <p:sp>
        <p:nvSpPr>
          <p:cNvPr id="266" name="Google Shape;266;p37"/>
          <p:cNvSpPr txBox="1">
            <a:spLocks noGrp="1"/>
          </p:cNvSpPr>
          <p:nvPr>
            <p:ph type="body" idx="1"/>
          </p:nvPr>
        </p:nvSpPr>
        <p:spPr>
          <a:xfrm>
            <a:off x="311700" y="1171600"/>
            <a:ext cx="8520600" cy="34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u="sng"/>
              <a:t>Exponent</a:t>
            </a:r>
            <a:r>
              <a:rPr lang="en" sz="1700"/>
              <a:t>: a number that is written above a base and represents repeated multiplication (the number of times the base is used as a factor)</a:t>
            </a:r>
            <a:endParaRPr sz="1700"/>
          </a:p>
          <a:p>
            <a:pPr marL="0" lvl="0" indent="0" algn="l" rtl="0">
              <a:spcBef>
                <a:spcPts val="1600"/>
              </a:spcBef>
              <a:spcAft>
                <a:spcPts val="0"/>
              </a:spcAft>
              <a:buNone/>
            </a:pPr>
            <a:r>
              <a:rPr lang="en" sz="1700"/>
              <a:t>There are a couple of special exponents:</a:t>
            </a:r>
            <a:endParaRPr sz="1700"/>
          </a:p>
          <a:p>
            <a:pPr marL="457200" lvl="0" indent="-336550" algn="l" rtl="0">
              <a:spcBef>
                <a:spcPts val="0"/>
              </a:spcBef>
              <a:spcAft>
                <a:spcPts val="0"/>
              </a:spcAft>
              <a:buSzPts val="1700"/>
              <a:buChar char="●"/>
            </a:pPr>
            <a:r>
              <a:rPr lang="en" sz="1700" u="sng"/>
              <a:t>Zero</a:t>
            </a:r>
            <a:r>
              <a:rPr lang="en" sz="1700"/>
              <a:t>: any nonzero base to the power of 0 is 1</a:t>
            </a:r>
            <a:endParaRPr sz="1700"/>
          </a:p>
          <a:p>
            <a:pPr marL="914400" lvl="1" indent="-336550" algn="l" rtl="0">
              <a:spcBef>
                <a:spcPts val="0"/>
              </a:spcBef>
              <a:spcAft>
                <a:spcPts val="0"/>
              </a:spcAft>
              <a:buSzPts val="1700"/>
              <a:buChar char="○"/>
            </a:pPr>
            <a:r>
              <a:rPr lang="en" sz="1700"/>
              <a:t>Examples: 4</a:t>
            </a:r>
            <a:r>
              <a:rPr lang="en" sz="1700" baseline="30000"/>
              <a:t>0</a:t>
            </a:r>
            <a:r>
              <a:rPr lang="en" sz="1700"/>
              <a:t> = 1, (-6)</a:t>
            </a:r>
            <a:r>
              <a:rPr lang="en" sz="1700" baseline="30000"/>
              <a:t>0</a:t>
            </a:r>
            <a:r>
              <a:rPr lang="en" sz="1700"/>
              <a:t> = 1, 3.5</a:t>
            </a:r>
            <a:r>
              <a:rPr lang="en" sz="1700" baseline="30000"/>
              <a:t>0</a:t>
            </a:r>
            <a:r>
              <a:rPr lang="en" sz="1700"/>
              <a:t> = 1</a:t>
            </a:r>
            <a:endParaRPr sz="1700"/>
          </a:p>
          <a:p>
            <a:pPr marL="457200" lvl="0" indent="-336550" algn="l" rtl="0">
              <a:spcBef>
                <a:spcPts val="0"/>
              </a:spcBef>
              <a:spcAft>
                <a:spcPts val="0"/>
              </a:spcAft>
              <a:buSzPts val="1700"/>
              <a:buChar char="●"/>
            </a:pPr>
            <a:r>
              <a:rPr lang="en" sz="1700" u="sng"/>
              <a:t>One</a:t>
            </a:r>
            <a:r>
              <a:rPr lang="en" sz="1700"/>
              <a:t>: any numerical base to the power of 1</a:t>
            </a:r>
            <a:endParaRPr sz="1700"/>
          </a:p>
          <a:p>
            <a:pPr marL="457200" lvl="0" indent="0" algn="l" rtl="0">
              <a:spcBef>
                <a:spcPts val="0"/>
              </a:spcBef>
              <a:spcAft>
                <a:spcPts val="0"/>
              </a:spcAft>
              <a:buNone/>
            </a:pPr>
            <a:r>
              <a:rPr lang="en" sz="1700"/>
              <a:t>stays the same</a:t>
            </a:r>
            <a:endParaRPr sz="1700"/>
          </a:p>
          <a:p>
            <a:pPr marL="914400" lvl="1" indent="-336550" algn="l" rtl="0">
              <a:spcBef>
                <a:spcPts val="0"/>
              </a:spcBef>
              <a:spcAft>
                <a:spcPts val="0"/>
              </a:spcAft>
              <a:buSzPts val="1700"/>
              <a:buChar char="○"/>
            </a:pPr>
            <a:r>
              <a:rPr lang="en" sz="1700"/>
              <a:t>Examples: 4</a:t>
            </a:r>
            <a:r>
              <a:rPr lang="en" sz="1700" baseline="30000"/>
              <a:t>1</a:t>
            </a:r>
            <a:r>
              <a:rPr lang="en" sz="1700"/>
              <a:t> = 4, (-6)</a:t>
            </a:r>
            <a:r>
              <a:rPr lang="en" sz="1700" baseline="30000"/>
              <a:t>1</a:t>
            </a:r>
            <a:r>
              <a:rPr lang="en" sz="1700"/>
              <a:t> = -6, 3.5</a:t>
            </a:r>
            <a:r>
              <a:rPr lang="en" sz="1700" baseline="30000"/>
              <a:t>1</a:t>
            </a:r>
            <a:r>
              <a:rPr lang="en" sz="1700"/>
              <a:t> = 3.5</a:t>
            </a:r>
            <a:endParaRPr sz="1700"/>
          </a:p>
          <a:p>
            <a:pPr marL="0" lvl="0" indent="0" algn="l" rtl="0">
              <a:spcBef>
                <a:spcPts val="1000"/>
              </a:spcBef>
              <a:spcAft>
                <a:spcPts val="0"/>
              </a:spcAft>
              <a:buNone/>
            </a:pPr>
            <a:r>
              <a:rPr lang="en" sz="1700"/>
              <a:t>There are lots of rules for exponents; they are on the</a:t>
            </a:r>
            <a:endParaRPr sz="1700"/>
          </a:p>
          <a:p>
            <a:pPr marL="0" lvl="0" indent="0" algn="l" rtl="0">
              <a:spcBef>
                <a:spcPts val="0"/>
              </a:spcBef>
              <a:spcAft>
                <a:spcPts val="0"/>
              </a:spcAft>
              <a:buNone/>
            </a:pPr>
            <a:r>
              <a:rPr lang="en" sz="1700"/>
              <a:t>next couple slides.</a:t>
            </a:r>
            <a:endParaRPr sz="1700"/>
          </a:p>
        </p:txBody>
      </p:sp>
      <p:pic>
        <p:nvPicPr>
          <p:cNvPr id="267" name="Google Shape;267;p37" title="image.jpeg"/>
          <p:cNvPicPr preferRelativeResize="0"/>
          <p:nvPr/>
        </p:nvPicPr>
        <p:blipFill rotWithShape="1">
          <a:blip r:embed="rId4">
            <a:alphaModFix/>
          </a:blip>
          <a:srcRect l="17781" t="18123" r="9995" b="26041"/>
          <a:stretch/>
        </p:blipFill>
        <p:spPr>
          <a:xfrm>
            <a:off x="5897246" y="2079000"/>
            <a:ext cx="2935053" cy="1512700"/>
          </a:xfrm>
          <a:prstGeom prst="rect">
            <a:avLst/>
          </a:prstGeom>
          <a:noFill/>
          <a:ln w="9525" cap="flat" cmpd="sng">
            <a:solidFill>
              <a:srgbClr val="999999"/>
            </a:solidFill>
            <a:prstDash val="solid"/>
            <a:round/>
            <a:headEnd type="none" w="sm" len="sm"/>
            <a:tailEnd type="none" w="sm" len="sm"/>
          </a:ln>
        </p:spPr>
      </p:pic>
      <p:sp>
        <p:nvSpPr>
          <p:cNvPr id="268" name="Google Shape;268;p37"/>
          <p:cNvSpPr txBox="1"/>
          <p:nvPr/>
        </p:nvSpPr>
        <p:spPr>
          <a:xfrm>
            <a:off x="6357900" y="3591700"/>
            <a:ext cx="2474400" cy="107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solidFill>
                  <a:schemeClr val="dk1"/>
                </a:solidFill>
                <a:latin typeface="Old Standard TT"/>
                <a:ea typeface="Old Standard TT"/>
                <a:cs typeface="Old Standard TT"/>
                <a:sym typeface="Old Standard TT"/>
              </a:rPr>
              <a:t>Figure 5</a:t>
            </a:r>
            <a:r>
              <a:rPr lang="en" sz="1000">
                <a:solidFill>
                  <a:schemeClr val="dk1"/>
                </a:solidFill>
                <a:latin typeface="Old Standard TT"/>
                <a:ea typeface="Old Standard TT"/>
                <a:cs typeface="Old Standard TT"/>
                <a:sym typeface="Old Standard TT"/>
              </a:rPr>
              <a:t>. Base and exponent. Adapted from </a:t>
            </a:r>
            <a:r>
              <a:rPr lang="en" sz="1000" i="1">
                <a:solidFill>
                  <a:schemeClr val="dk1"/>
                </a:solidFill>
                <a:latin typeface="Old Standard TT"/>
                <a:ea typeface="Old Standard TT"/>
                <a:cs typeface="Old Standard TT"/>
                <a:sym typeface="Old Standard TT"/>
              </a:rPr>
              <a:t>Laws of Exponent</a:t>
            </a:r>
            <a:r>
              <a:rPr lang="en" sz="1000">
                <a:solidFill>
                  <a:schemeClr val="dk1"/>
                </a:solidFill>
                <a:latin typeface="Old Standard TT"/>
                <a:ea typeface="Old Standard TT"/>
                <a:cs typeface="Old Standard TT"/>
                <a:sym typeface="Old Standard TT"/>
              </a:rPr>
              <a:t> by Jolina B. Cabria, 2024, retrieved from </a:t>
            </a:r>
            <a:r>
              <a:rPr lang="en" sz="1000" u="sng">
                <a:solidFill>
                  <a:schemeClr val="hlink"/>
                </a:solidFill>
                <a:latin typeface="Old Standard TT"/>
                <a:ea typeface="Old Standard TT"/>
                <a:cs typeface="Old Standard TT"/>
                <a:sym typeface="Old Standard TT"/>
                <a:hlinkClick r:id="rId5"/>
              </a:rPr>
              <a:t>https://discover.hubpages.com/education/laws-of-exponent</a:t>
            </a:r>
            <a:r>
              <a:rPr lang="en" sz="1000">
                <a:solidFill>
                  <a:schemeClr val="dk1"/>
                </a:solidFill>
                <a:latin typeface="Old Standard TT"/>
                <a:ea typeface="Old Standard TT"/>
                <a:cs typeface="Old Standard TT"/>
                <a:sym typeface="Old Standard TT"/>
              </a:rPr>
              <a:t>. Copyright 2025 by The Arena Media Brands, LLC.</a:t>
            </a:r>
            <a:endParaRPr sz="1000">
              <a:solidFill>
                <a:schemeClr val="dk1"/>
              </a:solidFill>
              <a:latin typeface="Old Standard TT"/>
              <a:ea typeface="Old Standard TT"/>
              <a:cs typeface="Old Standard TT"/>
              <a:sym typeface="Old Standard TT"/>
            </a:endParaRPr>
          </a:p>
        </p:txBody>
      </p:sp>
      <p:sp>
        <p:nvSpPr>
          <p:cNvPr id="269" name="Google Shape;26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Exponent Rules for </a:t>
            </a:r>
            <a:r>
              <a:rPr lang="en" i="1"/>
              <a:t>a</a:t>
            </a:r>
            <a:r>
              <a:rPr lang="en"/>
              <a:t> ≠ 0, </a:t>
            </a:r>
            <a:r>
              <a:rPr lang="en" i="1"/>
              <a:t>b</a:t>
            </a:r>
            <a:r>
              <a:rPr lang="en"/>
              <a:t> ≠ 0</a:t>
            </a:r>
            <a:endParaRPr/>
          </a:p>
        </p:txBody>
      </p:sp>
      <p:pic>
        <p:nvPicPr>
          <p:cNvPr id="275" name="Google Shape;275;p38" title="Screenshot 2025-06-24 at 6.37.30 PM.png"/>
          <p:cNvPicPr preferRelativeResize="0"/>
          <p:nvPr/>
        </p:nvPicPr>
        <p:blipFill rotWithShape="1">
          <a:blip r:embed="rId3">
            <a:alphaModFix/>
          </a:blip>
          <a:srcRect t="7089"/>
          <a:stretch/>
        </p:blipFill>
        <p:spPr>
          <a:xfrm>
            <a:off x="311688" y="1058225"/>
            <a:ext cx="4701776" cy="3963625"/>
          </a:xfrm>
          <a:prstGeom prst="rect">
            <a:avLst/>
          </a:prstGeom>
          <a:noFill/>
          <a:ln>
            <a:noFill/>
          </a:ln>
        </p:spPr>
      </p:pic>
      <p:sp>
        <p:nvSpPr>
          <p:cNvPr id="276" name="Google Shape;276;p38"/>
          <p:cNvSpPr txBox="1">
            <a:spLocks noGrp="1"/>
          </p:cNvSpPr>
          <p:nvPr>
            <p:ph type="body" idx="1"/>
          </p:nvPr>
        </p:nvSpPr>
        <p:spPr>
          <a:xfrm>
            <a:off x="5310600" y="1058225"/>
            <a:ext cx="3521700" cy="180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Here is a chart of exponent rules. There are links to videos of most of the rules on the next slide.</a:t>
            </a:r>
            <a:endParaRPr/>
          </a:p>
        </p:txBody>
      </p:sp>
      <p:sp>
        <p:nvSpPr>
          <p:cNvPr id="277" name="Google Shape;277;p38"/>
          <p:cNvSpPr txBox="1"/>
          <p:nvPr/>
        </p:nvSpPr>
        <p:spPr>
          <a:xfrm>
            <a:off x="5013475" y="4537050"/>
            <a:ext cx="3301800" cy="484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i="1">
                <a:solidFill>
                  <a:schemeClr val="dk1"/>
                </a:solidFill>
                <a:latin typeface="Old Standard TT"/>
                <a:ea typeface="Old Standard TT"/>
                <a:cs typeface="Old Standard TT"/>
                <a:sym typeface="Old Standard TT"/>
              </a:rPr>
              <a:t>Figure 6</a:t>
            </a:r>
            <a:r>
              <a:rPr lang="en" sz="1000">
                <a:solidFill>
                  <a:schemeClr val="dk1"/>
                </a:solidFill>
                <a:latin typeface="Old Standard TT"/>
                <a:ea typeface="Old Standard TT"/>
                <a:cs typeface="Old Standard TT"/>
                <a:sym typeface="Old Standard TT"/>
              </a:rPr>
              <a:t>. Exponent rules. Screenshot taken from </a:t>
            </a:r>
            <a:r>
              <a:rPr lang="en" sz="1000" i="1">
                <a:solidFill>
                  <a:schemeClr val="dk1"/>
                </a:solidFill>
                <a:latin typeface="Old Standard TT"/>
                <a:ea typeface="Old Standard TT"/>
                <a:cs typeface="Old Standard TT"/>
                <a:sym typeface="Old Standard TT"/>
              </a:rPr>
              <a:t>TEAS Math Materials</a:t>
            </a:r>
            <a:r>
              <a:rPr lang="en" sz="1000">
                <a:solidFill>
                  <a:schemeClr val="dk1"/>
                </a:solidFill>
                <a:latin typeface="Old Standard TT"/>
                <a:ea typeface="Old Standard TT"/>
                <a:cs typeface="Old Standard TT"/>
                <a:sym typeface="Old Standard TT"/>
              </a:rPr>
              <a:t>, Google Doc by Jenna Carter, 2025.</a:t>
            </a:r>
            <a:endParaRPr sz="1000">
              <a:solidFill>
                <a:schemeClr val="dk1"/>
              </a:solidFill>
              <a:latin typeface="Old Standard TT"/>
              <a:ea typeface="Old Standard TT"/>
              <a:cs typeface="Old Standard TT"/>
              <a:sym typeface="Old Standard TT"/>
            </a:endParaRPr>
          </a:p>
        </p:txBody>
      </p:sp>
      <p:sp>
        <p:nvSpPr>
          <p:cNvPr id="278" name="Google Shape;27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solidFill>
                  <a:schemeClr val="hlink"/>
                </a:solidFill>
                <a:hlinkClick r:id="rId3"/>
              </a:rPr>
              <a:t>Product Rule</a:t>
            </a:r>
            <a:r>
              <a:rPr lang="en" baseline="30000"/>
              <a:t>18</a:t>
            </a:r>
            <a:endParaRPr baseline="30000"/>
          </a:p>
          <a:p>
            <a:pPr marL="457200" lvl="0" indent="-342900" algn="l" rtl="0">
              <a:spcBef>
                <a:spcPts val="0"/>
              </a:spcBef>
              <a:spcAft>
                <a:spcPts val="0"/>
              </a:spcAft>
              <a:buSzPts val="1800"/>
              <a:buChar char="●"/>
            </a:pPr>
            <a:r>
              <a:rPr lang="en" u="sng">
                <a:solidFill>
                  <a:schemeClr val="hlink"/>
                </a:solidFill>
                <a:hlinkClick r:id="rId4"/>
              </a:rPr>
              <a:t>Quotient Rule</a:t>
            </a:r>
            <a:r>
              <a:rPr lang="en" baseline="30000"/>
              <a:t>19</a:t>
            </a:r>
            <a:endParaRPr baseline="30000"/>
          </a:p>
          <a:p>
            <a:pPr marL="457200" lvl="0" indent="-342900" algn="l" rtl="0">
              <a:spcBef>
                <a:spcPts val="0"/>
              </a:spcBef>
              <a:spcAft>
                <a:spcPts val="0"/>
              </a:spcAft>
              <a:buSzPts val="1800"/>
              <a:buChar char="●"/>
            </a:pPr>
            <a:r>
              <a:rPr lang="en" u="sng">
                <a:solidFill>
                  <a:schemeClr val="hlink"/>
                </a:solidFill>
                <a:hlinkClick r:id="rId5"/>
              </a:rPr>
              <a:t>Power Rule</a:t>
            </a:r>
            <a:r>
              <a:rPr lang="en" baseline="30000"/>
              <a:t>20</a:t>
            </a:r>
            <a:endParaRPr baseline="30000"/>
          </a:p>
          <a:p>
            <a:pPr marL="457200" lvl="0" indent="-342900" algn="l" rtl="0">
              <a:spcBef>
                <a:spcPts val="0"/>
              </a:spcBef>
              <a:spcAft>
                <a:spcPts val="0"/>
              </a:spcAft>
              <a:buSzPts val="1800"/>
              <a:buChar char="●"/>
            </a:pPr>
            <a:r>
              <a:rPr lang="en" u="sng">
                <a:solidFill>
                  <a:schemeClr val="hlink"/>
                </a:solidFill>
                <a:hlinkClick r:id="rId6"/>
              </a:rPr>
              <a:t>Power of a Product</a:t>
            </a:r>
            <a:r>
              <a:rPr lang="en" baseline="30000"/>
              <a:t>21</a:t>
            </a:r>
            <a:endParaRPr baseline="30000"/>
          </a:p>
          <a:p>
            <a:pPr marL="457200" lvl="0" indent="-342900" algn="l" rtl="0">
              <a:spcBef>
                <a:spcPts val="0"/>
              </a:spcBef>
              <a:spcAft>
                <a:spcPts val="0"/>
              </a:spcAft>
              <a:buSzPts val="1800"/>
              <a:buChar char="●"/>
            </a:pPr>
            <a:r>
              <a:rPr lang="en" u="sng">
                <a:solidFill>
                  <a:schemeClr val="hlink"/>
                </a:solidFill>
                <a:hlinkClick r:id="rId7"/>
              </a:rPr>
              <a:t>Power of a Fraction</a:t>
            </a:r>
            <a:r>
              <a:rPr lang="en" baseline="30000"/>
              <a:t>22</a:t>
            </a:r>
            <a:endParaRPr baseline="30000"/>
          </a:p>
          <a:p>
            <a:pPr marL="457200" lvl="0" indent="-342900" algn="l" rtl="0">
              <a:spcBef>
                <a:spcPts val="0"/>
              </a:spcBef>
              <a:spcAft>
                <a:spcPts val="0"/>
              </a:spcAft>
              <a:buSzPts val="1800"/>
              <a:buChar char="●"/>
            </a:pPr>
            <a:r>
              <a:rPr lang="en" u="sng">
                <a:solidFill>
                  <a:schemeClr val="hlink"/>
                </a:solidFill>
                <a:hlinkClick r:id="rId8"/>
              </a:rPr>
              <a:t>Negative Exponents</a:t>
            </a:r>
            <a:r>
              <a:rPr lang="en" baseline="30000"/>
              <a:t>23</a:t>
            </a:r>
            <a:endParaRPr baseline="30000"/>
          </a:p>
          <a:p>
            <a:pPr marL="0" lvl="0" indent="0" algn="l" rtl="0">
              <a:spcBef>
                <a:spcPts val="1600"/>
              </a:spcBef>
              <a:spcAft>
                <a:spcPts val="1600"/>
              </a:spcAft>
              <a:buNone/>
            </a:pPr>
            <a:r>
              <a:rPr lang="en" u="sng">
                <a:solidFill>
                  <a:schemeClr val="hlink"/>
                </a:solidFill>
                <a:hlinkClick r:id="rId9"/>
              </a:rPr>
              <a:t>Practice</a:t>
            </a:r>
            <a:r>
              <a:rPr lang="en" baseline="30000"/>
              <a:t>24</a:t>
            </a:r>
            <a:r>
              <a:rPr lang="en"/>
              <a:t> for exponent rules.</a:t>
            </a:r>
            <a:endParaRPr/>
          </a:p>
        </p:txBody>
      </p:sp>
      <p:sp>
        <p:nvSpPr>
          <p:cNvPr id="284" name="Google Shape;284;p3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Exponent Rules for </a:t>
            </a:r>
            <a:r>
              <a:rPr lang="en" i="1"/>
              <a:t>a</a:t>
            </a:r>
            <a:r>
              <a:rPr lang="en"/>
              <a:t> ≠ 0, </a:t>
            </a:r>
            <a:r>
              <a:rPr lang="en" i="1"/>
              <a:t>b</a:t>
            </a:r>
            <a:r>
              <a:rPr lang="en"/>
              <a:t> ≠ 0</a:t>
            </a:r>
            <a:endParaRPr/>
          </a:p>
        </p:txBody>
      </p:sp>
      <p:sp>
        <p:nvSpPr>
          <p:cNvPr id="285" name="Google Shape;285;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286" name="Google Shape;286;p39"/>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Roots</a:t>
            </a:r>
            <a:endParaRPr baseline="30000"/>
          </a:p>
        </p:txBody>
      </p:sp>
      <p:sp>
        <p:nvSpPr>
          <p:cNvPr id="292" name="Google Shape;292;p4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Taking a root of a number is the opposite (or </a:t>
            </a:r>
            <a:r>
              <a:rPr lang="en" i="1"/>
              <a:t>inverse</a:t>
            </a:r>
            <a:r>
              <a:rPr lang="en"/>
              <a:t>) of raising a number to an exponent.</a:t>
            </a:r>
            <a:endParaRPr/>
          </a:p>
        </p:txBody>
      </p:sp>
      <p:sp>
        <p:nvSpPr>
          <p:cNvPr id="293" name="Google Shape;29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294" name="Google Shape;294;p40" title="image.png"/>
          <p:cNvPicPr preferRelativeResize="0"/>
          <p:nvPr/>
        </p:nvPicPr>
        <p:blipFill rotWithShape="1">
          <a:blip r:embed="rId3">
            <a:alphaModFix/>
          </a:blip>
          <a:srcRect l="20224" t="21110" r="19798" b="21196"/>
          <a:stretch/>
        </p:blipFill>
        <p:spPr>
          <a:xfrm>
            <a:off x="5249425" y="1842025"/>
            <a:ext cx="3582874" cy="1938676"/>
          </a:xfrm>
          <a:prstGeom prst="rect">
            <a:avLst/>
          </a:prstGeom>
          <a:noFill/>
          <a:ln w="9525" cap="flat" cmpd="sng">
            <a:solidFill>
              <a:srgbClr val="999999"/>
            </a:solidFill>
            <a:prstDash val="solid"/>
            <a:round/>
            <a:headEnd type="none" w="sm" len="sm"/>
            <a:tailEnd type="none" w="sm" len="sm"/>
          </a:ln>
        </p:spPr>
      </p:pic>
      <p:sp>
        <p:nvSpPr>
          <p:cNvPr id="295" name="Google Shape;295;p40"/>
          <p:cNvSpPr txBox="1"/>
          <p:nvPr/>
        </p:nvSpPr>
        <p:spPr>
          <a:xfrm>
            <a:off x="5934900" y="3780700"/>
            <a:ext cx="2897400" cy="7881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solidFill>
                  <a:schemeClr val="dk1"/>
                </a:solidFill>
                <a:latin typeface="Old Standard TT"/>
                <a:ea typeface="Old Standard TT"/>
                <a:cs typeface="Old Standard TT"/>
                <a:sym typeface="Old Standard TT"/>
              </a:rPr>
              <a:t>Figure 7</a:t>
            </a:r>
            <a:r>
              <a:rPr lang="en" sz="1000">
                <a:solidFill>
                  <a:schemeClr val="dk1"/>
                </a:solidFill>
                <a:latin typeface="Old Standard TT"/>
                <a:ea typeface="Old Standard TT"/>
                <a:cs typeface="Old Standard TT"/>
                <a:sym typeface="Old Standard TT"/>
              </a:rPr>
              <a:t>. Parts of a root. Adapted from </a:t>
            </a:r>
            <a:r>
              <a:rPr lang="en" sz="1000" i="1">
                <a:solidFill>
                  <a:schemeClr val="dk1"/>
                </a:solidFill>
                <a:latin typeface="Old Standard TT"/>
                <a:ea typeface="Old Standard TT"/>
                <a:cs typeface="Old Standard TT"/>
                <a:sym typeface="Old Standard TT"/>
              </a:rPr>
              <a:t>How to Simplify Square Roots?</a:t>
            </a:r>
            <a:r>
              <a:rPr lang="en" sz="1000">
                <a:solidFill>
                  <a:schemeClr val="dk1"/>
                </a:solidFill>
                <a:latin typeface="Old Standard TT"/>
                <a:ea typeface="Old Standard TT"/>
                <a:cs typeface="Old Standard TT"/>
                <a:sym typeface="Old Standard TT"/>
              </a:rPr>
              <a:t>, 2020, retrieved from </a:t>
            </a:r>
            <a:r>
              <a:rPr lang="en" sz="1000" u="sng">
                <a:solidFill>
                  <a:schemeClr val="hlink"/>
                </a:solidFill>
                <a:latin typeface="Old Standard TT"/>
                <a:ea typeface="Old Standard TT"/>
                <a:cs typeface="Old Standard TT"/>
                <a:sym typeface="Old Standard TT"/>
                <a:hlinkClick r:id="rId4"/>
              </a:rPr>
              <a:t>https://calcworkshop.com/radicals/square-root/</a:t>
            </a:r>
            <a:r>
              <a:rPr lang="en" sz="1000">
                <a:solidFill>
                  <a:schemeClr val="dk1"/>
                </a:solidFill>
                <a:latin typeface="Old Standard TT"/>
                <a:ea typeface="Old Standard TT"/>
                <a:cs typeface="Old Standard TT"/>
                <a:sym typeface="Old Standard TT"/>
              </a:rPr>
              <a:t>. Copyright 2025 by Calcworkshop LLC.</a:t>
            </a:r>
            <a:endParaRPr sz="1000">
              <a:solidFill>
                <a:schemeClr val="dk1"/>
              </a:solidFill>
              <a:latin typeface="Old Standard TT"/>
              <a:ea typeface="Old Standard TT"/>
              <a:cs typeface="Old Standard TT"/>
              <a:sym typeface="Old Standard TT"/>
            </a:endParaRPr>
          </a:p>
        </p:txBody>
      </p:sp>
      <p:sp>
        <p:nvSpPr>
          <p:cNvPr id="296" name="Google Shape;296;p40"/>
          <p:cNvSpPr txBox="1"/>
          <p:nvPr/>
        </p:nvSpPr>
        <p:spPr>
          <a:xfrm>
            <a:off x="311700" y="2000250"/>
            <a:ext cx="4407000" cy="266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Old Standard TT"/>
                <a:ea typeface="Old Standard TT"/>
                <a:cs typeface="Old Standard TT"/>
                <a:sym typeface="Old Standard TT"/>
              </a:rPr>
              <a:t>You can take roots with any numerical index, but for the TEAS, you will only need to know </a:t>
            </a:r>
            <a:r>
              <a:rPr lang="en" sz="1800" b="1">
                <a:solidFill>
                  <a:schemeClr val="dk1"/>
                </a:solidFill>
                <a:latin typeface="Old Standard TT"/>
                <a:ea typeface="Old Standard TT"/>
                <a:cs typeface="Old Standard TT"/>
                <a:sym typeface="Old Standard TT"/>
              </a:rPr>
              <a:t>square roots</a:t>
            </a:r>
            <a:r>
              <a:rPr lang="en" sz="1800">
                <a:solidFill>
                  <a:schemeClr val="dk1"/>
                </a:solidFill>
                <a:latin typeface="Old Standard TT"/>
                <a:ea typeface="Old Standard TT"/>
                <a:cs typeface="Old Standard TT"/>
                <a:sym typeface="Old Standard TT"/>
              </a:rPr>
              <a:t> (see the next slide). Square roots have an index of 2.</a:t>
            </a:r>
            <a:endParaRPr sz="1800">
              <a:solidFill>
                <a:schemeClr val="dk1"/>
              </a:solidFill>
              <a:latin typeface="Old Standard TT"/>
              <a:ea typeface="Old Standard TT"/>
              <a:cs typeface="Old Standard TT"/>
              <a:sym typeface="Old Standard TT"/>
            </a:endParaRPr>
          </a:p>
          <a:p>
            <a:pPr marL="457200" lvl="0" indent="-342900" algn="l" rtl="0">
              <a:lnSpc>
                <a:spcPct val="115000"/>
              </a:lnSpc>
              <a:spcBef>
                <a:spcPts val="0"/>
              </a:spcBef>
              <a:spcAft>
                <a:spcPts val="0"/>
              </a:spcAft>
              <a:buClr>
                <a:schemeClr val="dk1"/>
              </a:buClr>
              <a:buSzPts val="1800"/>
              <a:buFont typeface="Old Standard TT"/>
              <a:buChar char="●"/>
            </a:pPr>
            <a:r>
              <a:rPr lang="en" sz="1800">
                <a:solidFill>
                  <a:schemeClr val="dk1"/>
                </a:solidFill>
                <a:latin typeface="Old Standard TT"/>
                <a:ea typeface="Old Standard TT"/>
                <a:cs typeface="Old Standard TT"/>
                <a:sym typeface="Old Standard TT"/>
              </a:rPr>
              <a:t>If you see a radical symbol without an index, it is understood that you are taking a square root.</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body" idx="1"/>
          </p:nvPr>
        </p:nvSpPr>
        <p:spPr>
          <a:xfrm>
            <a:off x="311700" y="1171600"/>
            <a:ext cx="60078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Square root</a:t>
            </a:r>
            <a:r>
              <a:rPr lang="en"/>
              <a:t>: a factor of a number that when squared gives the number</a:t>
            </a:r>
            <a:endParaRPr/>
          </a:p>
          <a:p>
            <a:pPr marL="0" lvl="0" indent="0" algn="l" rtl="0">
              <a:spcBef>
                <a:spcPts val="1600"/>
              </a:spcBef>
              <a:spcAft>
                <a:spcPts val="0"/>
              </a:spcAft>
              <a:buNone/>
            </a:pPr>
            <a:r>
              <a:rPr lang="en"/>
              <a:t>Example:	7</a:t>
            </a:r>
            <a:r>
              <a:rPr lang="en" baseline="30000"/>
              <a:t>2</a:t>
            </a:r>
            <a:r>
              <a:rPr lang="en"/>
              <a:t> = 49 so √49 = 7</a:t>
            </a:r>
            <a:endParaRPr/>
          </a:p>
          <a:p>
            <a:pPr marL="0" lvl="0" indent="0" algn="l" rtl="0">
              <a:spcBef>
                <a:spcPts val="1600"/>
              </a:spcBef>
              <a:spcAft>
                <a:spcPts val="1600"/>
              </a:spcAft>
              <a:buNone/>
            </a:pPr>
            <a:r>
              <a:rPr lang="en" u="sng">
                <a:solidFill>
                  <a:schemeClr val="accent5"/>
                </a:solidFill>
                <a:hlinkClick r:id="rId3">
                  <a:extLst>
                    <a:ext uri="{A12FA001-AC4F-418D-AE19-62706E023703}">
                      <ahyp:hlinkClr xmlns:ahyp="http://schemas.microsoft.com/office/drawing/2018/hyperlinkcolor" val="tx"/>
                    </a:ext>
                  </a:extLst>
                </a:hlinkClick>
              </a:rPr>
              <a:t>Practice</a:t>
            </a:r>
            <a:r>
              <a:rPr lang="en" baseline="30000"/>
              <a:t>26</a:t>
            </a:r>
            <a:r>
              <a:rPr lang="en"/>
              <a:t> for finding square roots.</a:t>
            </a:r>
            <a:endParaRPr/>
          </a:p>
        </p:txBody>
      </p:sp>
      <p:sp>
        <p:nvSpPr>
          <p:cNvPr id="302" name="Google Shape;30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03" name="Google Shape;303;p4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a:t>
            </a:r>
            <a:r>
              <a:rPr lang="en" u="sng">
                <a:solidFill>
                  <a:schemeClr val="hlink"/>
                </a:solidFill>
                <a:hlinkClick r:id="rId4"/>
              </a:rPr>
              <a:t>Square Roots</a:t>
            </a:r>
            <a:r>
              <a:rPr lang="en" baseline="30000"/>
              <a:t>25</a:t>
            </a:r>
            <a:endParaRPr baseline="30000"/>
          </a:p>
        </p:txBody>
      </p:sp>
      <p:pic>
        <p:nvPicPr>
          <p:cNvPr id="304" name="Google Shape;304;p41" title="image.gif"/>
          <p:cNvPicPr preferRelativeResize="0"/>
          <p:nvPr/>
        </p:nvPicPr>
        <p:blipFill>
          <a:blip r:embed="rId5">
            <a:alphaModFix/>
          </a:blip>
          <a:stretch>
            <a:fillRect/>
          </a:stretch>
        </p:blipFill>
        <p:spPr>
          <a:xfrm>
            <a:off x="6736802" y="1171602"/>
            <a:ext cx="2095500" cy="2322041"/>
          </a:xfrm>
          <a:prstGeom prst="rect">
            <a:avLst/>
          </a:prstGeom>
          <a:noFill/>
          <a:ln w="9525" cap="flat" cmpd="sng">
            <a:solidFill>
              <a:srgbClr val="999999"/>
            </a:solidFill>
            <a:prstDash val="solid"/>
            <a:round/>
            <a:headEnd type="none" w="sm" len="sm"/>
            <a:tailEnd type="none" w="sm" len="sm"/>
          </a:ln>
        </p:spPr>
      </p:pic>
      <p:sp>
        <p:nvSpPr>
          <p:cNvPr id="305" name="Google Shape;305;p41"/>
          <p:cNvSpPr txBox="1"/>
          <p:nvPr/>
        </p:nvSpPr>
        <p:spPr>
          <a:xfrm>
            <a:off x="6736800" y="3493650"/>
            <a:ext cx="2095500" cy="107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solidFill>
                  <a:schemeClr val="dk1"/>
                </a:solidFill>
                <a:latin typeface="Old Standard TT"/>
                <a:ea typeface="Old Standard TT"/>
                <a:cs typeface="Old Standard TT"/>
                <a:sym typeface="Old Standard TT"/>
              </a:rPr>
              <a:t>Figure 8. </a:t>
            </a:r>
            <a:r>
              <a:rPr lang="en" sz="1000">
                <a:solidFill>
                  <a:schemeClr val="dk1"/>
                </a:solidFill>
                <a:latin typeface="Old Standard TT"/>
                <a:ea typeface="Old Standard TT"/>
                <a:cs typeface="Old Standard TT"/>
                <a:sym typeface="Old Standard TT"/>
              </a:rPr>
              <a:t>Square roots. Adapted from </a:t>
            </a:r>
            <a:r>
              <a:rPr lang="en" sz="1000" i="1">
                <a:solidFill>
                  <a:schemeClr val="dk1"/>
                </a:solidFill>
                <a:latin typeface="Old Standard TT"/>
                <a:ea typeface="Old Standard TT"/>
                <a:cs typeface="Old Standard TT"/>
                <a:sym typeface="Old Standard TT"/>
              </a:rPr>
              <a:t>Squares and Square Roots</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http://www.math.com/school/subject3/lessons/S3U3L3DP.html</a:t>
            </a:r>
            <a:r>
              <a:rPr lang="en" sz="1000">
                <a:solidFill>
                  <a:schemeClr val="dk1"/>
                </a:solidFill>
                <a:latin typeface="Old Standard TT"/>
                <a:ea typeface="Old Standard TT"/>
                <a:cs typeface="Old Standard TT"/>
                <a:sym typeface="Old Standard TT"/>
              </a:rPr>
              <a:t>. Copyright 2005 by </a:t>
            </a:r>
            <a:r>
              <a:rPr lang="en" sz="1000" u="sng">
                <a:solidFill>
                  <a:schemeClr val="hlink"/>
                </a:solidFill>
                <a:latin typeface="Old Standard TT"/>
                <a:ea typeface="Old Standard TT"/>
                <a:cs typeface="Old Standard TT"/>
                <a:sym typeface="Old Standard TT"/>
                <a:hlinkClick r:id="rId7"/>
              </a:rPr>
              <a:t>Math.com</a:t>
            </a:r>
            <a:r>
              <a:rPr lang="en" sz="1000">
                <a:solidFill>
                  <a:schemeClr val="dk1"/>
                </a:solidFill>
                <a:latin typeface="Old Standard TT"/>
                <a:ea typeface="Old Standard TT"/>
                <a:cs typeface="Old Standard TT"/>
                <a:sym typeface="Old Standard TT"/>
              </a:rPr>
              <a:t>.</a:t>
            </a:r>
            <a:endParaRPr sz="1000">
              <a:solidFill>
                <a:schemeClr val="dk1"/>
              </a:solidFill>
              <a:latin typeface="Old Standard TT"/>
              <a:ea typeface="Old Standard TT"/>
              <a:cs typeface="Old Standard TT"/>
              <a:sym typeface="Old Standard TT"/>
            </a:endParaRPr>
          </a:p>
        </p:txBody>
      </p:sp>
      <p:cxnSp>
        <p:nvCxnSpPr>
          <p:cNvPr id="306" name="Google Shape;306;p41"/>
          <p:cNvCxnSpPr/>
          <p:nvPr/>
        </p:nvCxnSpPr>
        <p:spPr>
          <a:xfrm>
            <a:off x="3106675" y="2121125"/>
            <a:ext cx="285900" cy="0"/>
          </a:xfrm>
          <a:prstGeom prst="straightConnector1">
            <a:avLst/>
          </a:prstGeom>
          <a:noFill/>
          <a:ln w="19050" cap="flat" cmpd="sng">
            <a:solidFill>
              <a:schemeClr val="dk1"/>
            </a:solidFill>
            <a:prstDash val="solid"/>
            <a:round/>
            <a:headEnd type="none" w="med" len="med"/>
            <a:tailEnd type="none" w="med" len="med"/>
          </a:ln>
        </p:spPr>
      </p:cxnSp>
      <p:sp>
        <p:nvSpPr>
          <p:cNvPr id="307" name="Google Shape;307;p41"/>
          <p:cNvSpPr txBox="1"/>
          <p:nvPr/>
        </p:nvSpPr>
        <p:spPr>
          <a:xfrm>
            <a:off x="311700" y="3060150"/>
            <a:ext cx="5787900" cy="15087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1600"/>
              </a:spcAft>
              <a:buClr>
                <a:schemeClr val="dk1"/>
              </a:buClr>
              <a:buSzPts val="1100"/>
              <a:buFont typeface="Arial"/>
              <a:buNone/>
            </a:pPr>
            <a:r>
              <a:rPr lang="en" sz="1800">
                <a:solidFill>
                  <a:schemeClr val="dk1"/>
                </a:solidFill>
                <a:latin typeface="Old Standard TT"/>
                <a:ea typeface="Old Standard TT"/>
                <a:cs typeface="Old Standard TT"/>
                <a:sym typeface="Old Standard TT"/>
              </a:rPr>
              <a:t>When raising a number to the exponent 2, we can say that the number is </a:t>
            </a:r>
            <a:r>
              <a:rPr lang="en" sz="1800" i="1">
                <a:solidFill>
                  <a:schemeClr val="dk1"/>
                </a:solidFill>
                <a:latin typeface="Old Standard TT"/>
                <a:ea typeface="Old Standard TT"/>
                <a:cs typeface="Old Standard TT"/>
                <a:sym typeface="Old Standard TT"/>
              </a:rPr>
              <a:t>squared</a:t>
            </a:r>
            <a:r>
              <a:rPr lang="en" sz="1800">
                <a:solidFill>
                  <a:schemeClr val="dk1"/>
                </a:solidFill>
                <a:latin typeface="Old Standard TT"/>
                <a:ea typeface="Old Standard TT"/>
                <a:cs typeface="Old Standard TT"/>
                <a:sym typeface="Old Standard TT"/>
              </a:rPr>
              <a:t>. That is why, when the index of a root is 2, we say we are taking the </a:t>
            </a:r>
            <a:r>
              <a:rPr lang="en" sz="1800" i="1">
                <a:solidFill>
                  <a:schemeClr val="dk1"/>
                </a:solidFill>
                <a:latin typeface="Old Standard TT"/>
                <a:ea typeface="Old Standard TT"/>
                <a:cs typeface="Old Standard TT"/>
                <a:sym typeface="Old Standard TT"/>
              </a:rPr>
              <a:t>square root</a:t>
            </a:r>
            <a:r>
              <a:rPr lang="en" sz="1800">
                <a:solidFill>
                  <a:schemeClr val="dk1"/>
                </a:solidFill>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
        <p:nvSpPr>
          <p:cNvPr id="308" name="Google Shape;308;p41"/>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76" name="Google Shape;76;p15"/>
          <p:cNvSpPr txBox="1">
            <a:spLocks noGrp="1"/>
          </p:cNvSpPr>
          <p:nvPr>
            <p:ph type="body" idx="1"/>
          </p:nvPr>
        </p:nvSpPr>
        <p:spPr>
          <a:xfrm>
            <a:off x="311700" y="1171600"/>
            <a:ext cx="49497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 2020, a colleague and I recorded videos that accompanied this workshop, but they were recorded before the University switched to Canvas. After that switch, the videos were lost.</a:t>
            </a:r>
            <a:endParaRPr/>
          </a:p>
          <a:p>
            <a:pPr marL="0" lvl="0" indent="0" algn="l" rtl="0">
              <a:spcBef>
                <a:spcPts val="1600"/>
              </a:spcBef>
              <a:spcAft>
                <a:spcPts val="0"/>
              </a:spcAft>
              <a:buClr>
                <a:schemeClr val="dk1"/>
              </a:buClr>
              <a:buSzPts val="1100"/>
              <a:buFont typeface="Arial"/>
              <a:buNone/>
            </a:pPr>
            <a:r>
              <a:rPr lang="en"/>
              <a:t>I have inserted links to videos, websites, and PDFs with practice problems in many of the following slides to make up for the missing videos. The citations for all of these resources are located at the end of this slideshow.</a:t>
            </a:r>
            <a:endParaRPr/>
          </a:p>
          <a:p>
            <a:pPr marL="0" lvl="0" indent="0" algn="l" rtl="0">
              <a:spcBef>
                <a:spcPts val="1600"/>
              </a:spcBef>
              <a:spcAft>
                <a:spcPts val="1600"/>
              </a:spcAft>
              <a:buNone/>
            </a:pPr>
            <a:endParaRPr/>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8" name="Google Shape;78;p15"/>
          <p:cNvSpPr txBox="1">
            <a:spLocks noGrp="1"/>
          </p:cNvSpPr>
          <p:nvPr>
            <p:ph type="body" idx="4294967295"/>
          </p:nvPr>
        </p:nvSpPr>
        <p:spPr>
          <a:xfrm>
            <a:off x="5325675" y="1171600"/>
            <a:ext cx="3506700" cy="3397200"/>
          </a:xfrm>
          <a:prstGeom prst="rect">
            <a:avLst/>
          </a:prstGeom>
          <a:solidFill>
            <a:srgbClr val="D9EAD3"/>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latin typeface="Gloria Hallelujah"/>
                <a:ea typeface="Gloria Hallelujah"/>
                <a:cs typeface="Gloria Hallelujah"/>
                <a:sym typeface="Gloria Hallelujah"/>
              </a:rPr>
              <a:t>Note:</a:t>
            </a:r>
            <a:endParaRPr b="1">
              <a:latin typeface="Gloria Hallelujah"/>
              <a:ea typeface="Gloria Hallelujah"/>
              <a:cs typeface="Gloria Hallelujah"/>
              <a:sym typeface="Gloria Hallelujah"/>
            </a:endParaRPr>
          </a:p>
          <a:p>
            <a:pPr marL="0" lvl="0" indent="0" algn="l" rtl="0">
              <a:spcBef>
                <a:spcPts val="0"/>
              </a:spcBef>
              <a:spcAft>
                <a:spcPts val="1600"/>
              </a:spcAft>
              <a:buNone/>
            </a:pPr>
            <a:r>
              <a:rPr lang="en"/>
              <a:t>I am in no way affiliated with the YouTubers or any websites I link in the slideshow. I chose these creators because I like the way they explain math concepts, and I chose the websites because they have a lot of examples (and most have answer keys so you can check your answers).</a:t>
            </a:r>
            <a:endParaRPr b="1"/>
          </a:p>
        </p:txBody>
      </p:sp>
      <p:sp>
        <p:nvSpPr>
          <p:cNvPr id="79" name="Google Shape;79;p15"/>
          <p:cNvSpPr txBox="1"/>
          <p:nvPr/>
        </p:nvSpPr>
        <p:spPr>
          <a:xfrm>
            <a:off x="6507900" y="0"/>
            <a:ext cx="2636100" cy="903600"/>
          </a:xfrm>
          <a:prstGeom prst="rect">
            <a:avLst/>
          </a:prstGeom>
          <a:solidFill>
            <a:srgbClr val="80CBC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Old Standard TT"/>
                <a:ea typeface="Old Standard TT"/>
                <a:cs typeface="Old Standard TT"/>
                <a:sym typeface="Old Standard TT"/>
              </a:rPr>
              <a:t>The introductory slides are the same for all parts of the workshop.</a:t>
            </a:r>
            <a:endParaRPr sz="1600">
              <a:solidFill>
                <a:srgbClr val="000000"/>
              </a:solidFill>
              <a:latin typeface="Old Standard TT"/>
              <a:ea typeface="Old Standard TT"/>
              <a:cs typeface="Old Standard TT"/>
              <a:sym typeface="Old Standard T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body" idx="1"/>
          </p:nvPr>
        </p:nvSpPr>
        <p:spPr>
          <a:xfrm>
            <a:off x="311700" y="1171600"/>
            <a:ext cx="46401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Going back to the example from the previous slide:</a:t>
            </a:r>
            <a:endParaRPr/>
          </a:p>
          <a:p>
            <a:pPr marL="0" lvl="0" indent="0" algn="ctr" rtl="0">
              <a:spcBef>
                <a:spcPts val="0"/>
              </a:spcBef>
              <a:spcAft>
                <a:spcPts val="0"/>
              </a:spcAft>
              <a:buNone/>
            </a:pPr>
            <a:r>
              <a:rPr lang="en"/>
              <a:t>7</a:t>
            </a:r>
            <a:r>
              <a:rPr lang="en" baseline="30000"/>
              <a:t>2</a:t>
            </a:r>
            <a:r>
              <a:rPr lang="en"/>
              <a:t> = 49 so √49 = 7</a:t>
            </a:r>
            <a:endParaRPr/>
          </a:p>
          <a:p>
            <a:pPr marL="0" lvl="0" indent="0" algn="l" rtl="0">
              <a:spcBef>
                <a:spcPts val="1600"/>
              </a:spcBef>
              <a:spcAft>
                <a:spcPts val="0"/>
              </a:spcAft>
              <a:buNone/>
            </a:pPr>
            <a:r>
              <a:rPr lang="en"/>
              <a:t>Because the square root of 49 is a whole number, we say that 49 is a </a:t>
            </a:r>
            <a:r>
              <a:rPr lang="en" i="1"/>
              <a:t>perfect square</a:t>
            </a:r>
            <a:r>
              <a:rPr lang="en"/>
              <a:t>.</a:t>
            </a:r>
            <a:endParaRPr/>
          </a:p>
          <a:p>
            <a:pPr marL="0" lvl="0" indent="0" algn="l" rtl="0">
              <a:spcBef>
                <a:spcPts val="1600"/>
              </a:spcBef>
              <a:spcAft>
                <a:spcPts val="1600"/>
              </a:spcAft>
              <a:buNone/>
            </a:pPr>
            <a:r>
              <a:rPr lang="en"/>
              <a:t>The chart to the right shows the first 15 perfect squares and their square roots (it might be a good idea to memorize these).</a:t>
            </a:r>
            <a:endParaRPr/>
          </a:p>
        </p:txBody>
      </p:sp>
      <p:sp>
        <p:nvSpPr>
          <p:cNvPr id="314" name="Google Shape;314;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315" name="Google Shape;315;p4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Perfect Squares</a:t>
            </a:r>
            <a:endParaRPr baseline="30000"/>
          </a:p>
        </p:txBody>
      </p:sp>
      <p:pic>
        <p:nvPicPr>
          <p:cNvPr id="316" name="Google Shape;316;p42" title="image.png"/>
          <p:cNvPicPr preferRelativeResize="0"/>
          <p:nvPr/>
        </p:nvPicPr>
        <p:blipFill rotWithShape="1">
          <a:blip r:embed="rId3">
            <a:alphaModFix/>
          </a:blip>
          <a:srcRect l="6686" t="2069" r="11873" b="2574"/>
          <a:stretch/>
        </p:blipFill>
        <p:spPr>
          <a:xfrm>
            <a:off x="6700175" y="963800"/>
            <a:ext cx="2132124" cy="3605000"/>
          </a:xfrm>
          <a:prstGeom prst="rect">
            <a:avLst/>
          </a:prstGeom>
          <a:noFill/>
          <a:ln w="9525" cap="flat" cmpd="sng">
            <a:solidFill>
              <a:srgbClr val="999999"/>
            </a:solidFill>
            <a:prstDash val="solid"/>
            <a:round/>
            <a:headEnd type="none" w="sm" len="sm"/>
            <a:tailEnd type="none" w="sm" len="sm"/>
          </a:ln>
        </p:spPr>
      </p:pic>
      <p:sp>
        <p:nvSpPr>
          <p:cNvPr id="317" name="Google Shape;317;p42"/>
          <p:cNvSpPr txBox="1"/>
          <p:nvPr/>
        </p:nvSpPr>
        <p:spPr>
          <a:xfrm>
            <a:off x="5209450" y="2110150"/>
            <a:ext cx="1490700" cy="2458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solidFill>
                  <a:schemeClr val="dk1"/>
                </a:solidFill>
                <a:latin typeface="Old Standard TT"/>
                <a:ea typeface="Old Standard TT"/>
                <a:cs typeface="Old Standard TT"/>
                <a:sym typeface="Old Standard TT"/>
              </a:rPr>
              <a:t>Figure 9. </a:t>
            </a:r>
            <a:r>
              <a:rPr lang="en" sz="1000">
                <a:solidFill>
                  <a:schemeClr val="dk1"/>
                </a:solidFill>
                <a:latin typeface="Old Standard TT"/>
                <a:ea typeface="Old Standard TT"/>
                <a:cs typeface="Old Standard TT"/>
                <a:sym typeface="Old Standard TT"/>
              </a:rPr>
              <a:t>Perfect squares and their square roots. Adapted from </a:t>
            </a:r>
            <a:r>
              <a:rPr lang="en" sz="1000" i="1">
                <a:solidFill>
                  <a:schemeClr val="dk1"/>
                </a:solidFill>
                <a:latin typeface="Old Standard TT"/>
                <a:ea typeface="Old Standard TT"/>
                <a:cs typeface="Old Standard TT"/>
                <a:sym typeface="Old Standard TT"/>
              </a:rPr>
              <a:t>Building Perfect Squares Activity</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https://sproutingtadpoles.com/products/building-perfect-square-roots?srsltid=AfmBOoqWyBzGAvmeRProYSJyEQkGaFtYyGzDf2OUMZ8oIzirfwSDhwil</a:t>
            </a:r>
            <a:r>
              <a:rPr lang="en" sz="1000">
                <a:solidFill>
                  <a:schemeClr val="dk1"/>
                </a:solidFill>
                <a:latin typeface="Old Standard TT"/>
                <a:ea typeface="Old Standard TT"/>
                <a:cs typeface="Old Standard TT"/>
                <a:sym typeface="Old Standard TT"/>
              </a:rPr>
              <a:t>. Copyright 2025 by Sprouting Tadpoles.</a:t>
            </a:r>
            <a:endParaRPr sz="1000">
              <a:solidFill>
                <a:schemeClr val="dk1"/>
              </a:solidFill>
              <a:latin typeface="Old Standard TT"/>
              <a:ea typeface="Old Standard TT"/>
              <a:cs typeface="Old Standard TT"/>
              <a:sym typeface="Old Standard TT"/>
            </a:endParaRPr>
          </a:p>
        </p:txBody>
      </p:sp>
      <p:cxnSp>
        <p:nvCxnSpPr>
          <p:cNvPr id="318" name="Google Shape;318;p42"/>
          <p:cNvCxnSpPr/>
          <p:nvPr/>
        </p:nvCxnSpPr>
        <p:spPr>
          <a:xfrm>
            <a:off x="2909200" y="1916400"/>
            <a:ext cx="285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Properties &amp; Inverses</a:t>
            </a:r>
            <a:endParaRPr/>
          </a:p>
        </p:txBody>
      </p:sp>
      <p:sp>
        <p:nvSpPr>
          <p:cNvPr id="324" name="Google Shape;324;p43"/>
          <p:cNvSpPr txBox="1">
            <a:spLocks noGrp="1"/>
          </p:cNvSpPr>
          <p:nvPr>
            <p:ph type="body" idx="1"/>
          </p:nvPr>
        </p:nvSpPr>
        <p:spPr>
          <a:xfrm>
            <a:off x="311700" y="1171675"/>
            <a:ext cx="5185500" cy="3491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t>Properties:</a:t>
            </a:r>
            <a:endParaRPr sz="1700" b="1"/>
          </a:p>
          <a:p>
            <a:pPr marL="457200" lvl="0" indent="-336550" algn="l" rtl="0">
              <a:spcBef>
                <a:spcPts val="0"/>
              </a:spcBef>
              <a:spcAft>
                <a:spcPts val="0"/>
              </a:spcAft>
              <a:buSzPts val="1700"/>
              <a:buChar char="●"/>
            </a:pPr>
            <a:r>
              <a:rPr lang="en" sz="1700" u="sng">
                <a:solidFill>
                  <a:schemeClr val="hlink"/>
                </a:solidFill>
                <a:hlinkClick r:id="rId3"/>
              </a:rPr>
              <a:t>Commutative Property</a:t>
            </a:r>
            <a:r>
              <a:rPr lang="en" sz="1700" baseline="30000"/>
              <a:t>27</a:t>
            </a:r>
            <a:endParaRPr sz="1700" baseline="30000"/>
          </a:p>
          <a:p>
            <a:pPr marL="914400" lvl="1" indent="-323850" algn="l" rtl="0">
              <a:spcBef>
                <a:spcPts val="0"/>
              </a:spcBef>
              <a:spcAft>
                <a:spcPts val="0"/>
              </a:spcAft>
              <a:buSzPts val="1500"/>
              <a:buChar char="○"/>
            </a:pPr>
            <a:r>
              <a:rPr lang="en" sz="1500"/>
              <a:t>of Addition:		</a:t>
            </a:r>
            <a:r>
              <a:rPr lang="en" sz="1500" i="1"/>
              <a:t>a</a:t>
            </a:r>
            <a:r>
              <a:rPr lang="en" sz="1500"/>
              <a:t> + </a:t>
            </a:r>
            <a:r>
              <a:rPr lang="en" sz="1500" i="1"/>
              <a:t>b</a:t>
            </a:r>
            <a:r>
              <a:rPr lang="en" sz="1500"/>
              <a:t> = </a:t>
            </a:r>
            <a:r>
              <a:rPr lang="en" sz="1500" i="1"/>
              <a:t>b</a:t>
            </a:r>
            <a:r>
              <a:rPr lang="en" sz="1500"/>
              <a:t> + </a:t>
            </a:r>
            <a:r>
              <a:rPr lang="en" sz="1500" i="1"/>
              <a:t>a</a:t>
            </a:r>
            <a:endParaRPr sz="1500" i="1"/>
          </a:p>
          <a:p>
            <a:pPr marL="914400" lvl="1" indent="-323850" algn="l" rtl="0">
              <a:spcBef>
                <a:spcPts val="0"/>
              </a:spcBef>
              <a:spcAft>
                <a:spcPts val="0"/>
              </a:spcAft>
              <a:buSzPts val="1500"/>
              <a:buChar char="○"/>
            </a:pPr>
            <a:r>
              <a:rPr lang="en" sz="1500"/>
              <a:t>of Multiplication:	</a:t>
            </a:r>
            <a:r>
              <a:rPr lang="en" sz="1500" i="1"/>
              <a:t>ab</a:t>
            </a:r>
            <a:r>
              <a:rPr lang="en" sz="1500"/>
              <a:t> = </a:t>
            </a:r>
            <a:r>
              <a:rPr lang="en" sz="1500" i="1"/>
              <a:t>ba</a:t>
            </a:r>
            <a:endParaRPr sz="1500" i="1"/>
          </a:p>
          <a:p>
            <a:pPr marL="457200" lvl="0" indent="-336550" algn="l" rtl="0">
              <a:spcBef>
                <a:spcPts val="0"/>
              </a:spcBef>
              <a:spcAft>
                <a:spcPts val="0"/>
              </a:spcAft>
              <a:buSzPts val="1700"/>
              <a:buChar char="●"/>
            </a:pPr>
            <a:r>
              <a:rPr lang="en" sz="1700" u="sng">
                <a:solidFill>
                  <a:schemeClr val="hlink"/>
                </a:solidFill>
                <a:hlinkClick r:id="rId4"/>
              </a:rPr>
              <a:t>Associative Property</a:t>
            </a:r>
            <a:r>
              <a:rPr lang="en" sz="1700" baseline="30000"/>
              <a:t>28</a:t>
            </a:r>
            <a:endParaRPr sz="1700" baseline="30000"/>
          </a:p>
          <a:p>
            <a:pPr marL="914400" lvl="1" indent="-323850" algn="l" rtl="0">
              <a:spcBef>
                <a:spcPts val="0"/>
              </a:spcBef>
              <a:spcAft>
                <a:spcPts val="0"/>
              </a:spcAft>
              <a:buSzPts val="1500"/>
              <a:buChar char="○"/>
            </a:pPr>
            <a:r>
              <a:rPr lang="en" sz="1500"/>
              <a:t>of Addition:		(</a:t>
            </a:r>
            <a:r>
              <a:rPr lang="en" sz="1500" i="1"/>
              <a:t>a</a:t>
            </a:r>
            <a:r>
              <a:rPr lang="en" sz="1500"/>
              <a:t> + </a:t>
            </a:r>
            <a:r>
              <a:rPr lang="en" sz="1500" i="1"/>
              <a:t>b</a:t>
            </a:r>
            <a:r>
              <a:rPr lang="en" sz="1500"/>
              <a:t>) + </a:t>
            </a:r>
            <a:r>
              <a:rPr lang="en" sz="1500" i="1"/>
              <a:t>c</a:t>
            </a:r>
            <a:r>
              <a:rPr lang="en" sz="1500"/>
              <a:t> = </a:t>
            </a:r>
            <a:r>
              <a:rPr lang="en" sz="1500" i="1"/>
              <a:t>a</a:t>
            </a:r>
            <a:r>
              <a:rPr lang="en" sz="1500"/>
              <a:t> + (</a:t>
            </a:r>
            <a:r>
              <a:rPr lang="en" sz="1500" i="1"/>
              <a:t>b</a:t>
            </a:r>
            <a:r>
              <a:rPr lang="en" sz="1500"/>
              <a:t> + </a:t>
            </a:r>
            <a:r>
              <a:rPr lang="en" sz="1500" i="1"/>
              <a:t>c</a:t>
            </a:r>
            <a:r>
              <a:rPr lang="en" sz="1500"/>
              <a:t>)</a:t>
            </a:r>
            <a:endParaRPr sz="1500"/>
          </a:p>
          <a:p>
            <a:pPr marL="914400" lvl="1" indent="-323850" algn="l" rtl="0">
              <a:spcBef>
                <a:spcPts val="0"/>
              </a:spcBef>
              <a:spcAft>
                <a:spcPts val="0"/>
              </a:spcAft>
              <a:buSzPts val="1500"/>
              <a:buChar char="○"/>
            </a:pPr>
            <a:r>
              <a:rPr lang="en" sz="1500"/>
              <a:t>of Multiplication:	(</a:t>
            </a:r>
            <a:r>
              <a:rPr lang="en" sz="1500" i="1"/>
              <a:t>ab</a:t>
            </a:r>
            <a:r>
              <a:rPr lang="en" sz="1500"/>
              <a:t>)</a:t>
            </a:r>
            <a:r>
              <a:rPr lang="en" sz="1500" i="1"/>
              <a:t>c</a:t>
            </a:r>
            <a:r>
              <a:rPr lang="en" sz="1500"/>
              <a:t> = </a:t>
            </a:r>
            <a:r>
              <a:rPr lang="en" sz="1500" i="1"/>
              <a:t>a</a:t>
            </a:r>
            <a:r>
              <a:rPr lang="en" sz="1500"/>
              <a:t>(</a:t>
            </a:r>
            <a:r>
              <a:rPr lang="en" sz="1500" i="1"/>
              <a:t>bc</a:t>
            </a:r>
            <a:r>
              <a:rPr lang="en" sz="1500"/>
              <a:t>)</a:t>
            </a:r>
            <a:endParaRPr sz="1500"/>
          </a:p>
          <a:p>
            <a:pPr marL="457200" lvl="0" indent="-336550" algn="l" rtl="0">
              <a:spcBef>
                <a:spcPts val="0"/>
              </a:spcBef>
              <a:spcAft>
                <a:spcPts val="0"/>
              </a:spcAft>
              <a:buSzPts val="1700"/>
              <a:buChar char="●"/>
            </a:pPr>
            <a:r>
              <a:rPr lang="en" sz="1700" u="sng">
                <a:solidFill>
                  <a:schemeClr val="hlink"/>
                </a:solidFill>
                <a:hlinkClick r:id="rId5"/>
              </a:rPr>
              <a:t>Identity Property</a:t>
            </a:r>
            <a:r>
              <a:rPr lang="en" sz="1700" baseline="30000"/>
              <a:t>29</a:t>
            </a:r>
            <a:endParaRPr sz="1700" baseline="30000"/>
          </a:p>
          <a:p>
            <a:pPr marL="914400" lvl="1" indent="-323850" algn="l" rtl="0">
              <a:spcBef>
                <a:spcPts val="0"/>
              </a:spcBef>
              <a:spcAft>
                <a:spcPts val="0"/>
              </a:spcAft>
              <a:buSzPts val="1500"/>
              <a:buChar char="○"/>
            </a:pPr>
            <a:r>
              <a:rPr lang="en" sz="1500"/>
              <a:t>of Addition:		</a:t>
            </a:r>
            <a:r>
              <a:rPr lang="en" sz="1500" i="1"/>
              <a:t>a</a:t>
            </a:r>
            <a:r>
              <a:rPr lang="en" sz="1500"/>
              <a:t> + 0 = </a:t>
            </a:r>
            <a:r>
              <a:rPr lang="en" sz="1500" i="1"/>
              <a:t>a</a:t>
            </a:r>
            <a:endParaRPr sz="1500" i="1"/>
          </a:p>
          <a:p>
            <a:pPr marL="914400" lvl="1" indent="-323850" algn="l" rtl="0">
              <a:spcBef>
                <a:spcPts val="0"/>
              </a:spcBef>
              <a:spcAft>
                <a:spcPts val="0"/>
              </a:spcAft>
              <a:buSzPts val="1500"/>
              <a:buChar char="○"/>
            </a:pPr>
            <a:r>
              <a:rPr lang="en" sz="1500"/>
              <a:t>of Multiplication:	</a:t>
            </a:r>
            <a:r>
              <a:rPr lang="en" sz="1500" i="1"/>
              <a:t>a</a:t>
            </a:r>
            <a:r>
              <a:rPr lang="en" sz="1500"/>
              <a:t> </a:t>
            </a:r>
            <a:r>
              <a:rPr lang="en" sz="1500" i="1"/>
              <a:t>×</a:t>
            </a:r>
            <a:r>
              <a:rPr lang="en" sz="1500"/>
              <a:t> 1 = </a:t>
            </a:r>
            <a:r>
              <a:rPr lang="en" sz="1500" i="1"/>
              <a:t>a</a:t>
            </a:r>
            <a:endParaRPr sz="1500" i="1"/>
          </a:p>
          <a:p>
            <a:pPr marL="457200" lvl="0" indent="-336550" algn="l" rtl="0">
              <a:spcBef>
                <a:spcPts val="0"/>
              </a:spcBef>
              <a:spcAft>
                <a:spcPts val="0"/>
              </a:spcAft>
              <a:buSzPts val="1700"/>
              <a:buChar char="●"/>
            </a:pPr>
            <a:r>
              <a:rPr lang="en" sz="1700" u="sng">
                <a:solidFill>
                  <a:schemeClr val="hlink"/>
                </a:solidFill>
                <a:hlinkClick r:id="rId6"/>
              </a:rPr>
              <a:t>Distributive Property</a:t>
            </a:r>
            <a:r>
              <a:rPr lang="en" sz="1700" baseline="30000"/>
              <a:t>30</a:t>
            </a:r>
            <a:endParaRPr sz="1700"/>
          </a:p>
          <a:p>
            <a:pPr marL="457200" lvl="0" indent="457200" algn="l" rtl="0">
              <a:spcBef>
                <a:spcPts val="0"/>
              </a:spcBef>
              <a:spcAft>
                <a:spcPts val="0"/>
              </a:spcAft>
              <a:buNone/>
            </a:pPr>
            <a:r>
              <a:rPr lang="en" sz="1500" i="1"/>
              <a:t>a</a:t>
            </a:r>
            <a:r>
              <a:rPr lang="en" sz="1500"/>
              <a:t>(</a:t>
            </a:r>
            <a:r>
              <a:rPr lang="en" sz="1500" i="1"/>
              <a:t>b</a:t>
            </a:r>
            <a:r>
              <a:rPr lang="en" sz="1500"/>
              <a:t> + </a:t>
            </a:r>
            <a:r>
              <a:rPr lang="en" sz="1500" i="1"/>
              <a:t>c</a:t>
            </a:r>
            <a:r>
              <a:rPr lang="en" sz="1500"/>
              <a:t>) = </a:t>
            </a:r>
            <a:r>
              <a:rPr lang="en" sz="1500" i="1"/>
              <a:t>ab</a:t>
            </a:r>
            <a:r>
              <a:rPr lang="en" sz="1500"/>
              <a:t> + </a:t>
            </a:r>
            <a:r>
              <a:rPr lang="en" sz="1500" i="1"/>
              <a:t>ac</a:t>
            </a:r>
            <a:endParaRPr sz="1500" i="1"/>
          </a:p>
        </p:txBody>
      </p:sp>
      <p:sp>
        <p:nvSpPr>
          <p:cNvPr id="325" name="Google Shape;325;p43"/>
          <p:cNvSpPr txBox="1">
            <a:spLocks noGrp="1"/>
          </p:cNvSpPr>
          <p:nvPr>
            <p:ph type="body" idx="4294967295"/>
          </p:nvPr>
        </p:nvSpPr>
        <p:spPr>
          <a:xfrm>
            <a:off x="5679275" y="1171675"/>
            <a:ext cx="3153000" cy="3491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t>Inverses:</a:t>
            </a:r>
            <a:endParaRPr sz="1700" b="1"/>
          </a:p>
          <a:p>
            <a:pPr marL="457200" lvl="0" indent="-336550" algn="l" rtl="0">
              <a:lnSpc>
                <a:spcPct val="115000"/>
              </a:lnSpc>
              <a:spcBef>
                <a:spcPts val="0"/>
              </a:spcBef>
              <a:spcAft>
                <a:spcPts val="0"/>
              </a:spcAft>
              <a:buSzPts val="1700"/>
              <a:buChar char="●"/>
            </a:pPr>
            <a:r>
              <a:rPr lang="en" sz="1700" u="sng">
                <a:solidFill>
                  <a:schemeClr val="hlink"/>
                </a:solidFill>
                <a:hlinkClick r:id="rId7"/>
              </a:rPr>
              <a:t>Additive Inverse</a:t>
            </a:r>
            <a:r>
              <a:rPr lang="en" sz="1700" baseline="30000"/>
              <a:t>31</a:t>
            </a:r>
            <a:endParaRPr sz="1700" baseline="30000"/>
          </a:p>
          <a:p>
            <a:pPr marL="457200" lvl="0" indent="0" algn="l" rtl="0">
              <a:lnSpc>
                <a:spcPct val="115000"/>
              </a:lnSpc>
              <a:spcBef>
                <a:spcPts val="0"/>
              </a:spcBef>
              <a:spcAft>
                <a:spcPts val="0"/>
              </a:spcAft>
              <a:buNone/>
            </a:pPr>
            <a:r>
              <a:rPr lang="en" sz="1700"/>
              <a:t>(or </a:t>
            </a:r>
            <a:r>
              <a:rPr lang="en" sz="1700" b="1"/>
              <a:t>opposite</a:t>
            </a:r>
            <a:r>
              <a:rPr lang="en" sz="1700"/>
              <a:t>):</a:t>
            </a:r>
            <a:endParaRPr sz="1700"/>
          </a:p>
          <a:p>
            <a:pPr marL="0" lvl="0" indent="0" algn="ctr" rtl="0">
              <a:lnSpc>
                <a:spcPct val="115000"/>
              </a:lnSpc>
              <a:spcBef>
                <a:spcPts val="0"/>
              </a:spcBef>
              <a:spcAft>
                <a:spcPts val="0"/>
              </a:spcAft>
              <a:buNone/>
            </a:pPr>
            <a:r>
              <a:rPr lang="en" sz="1500" i="1"/>
              <a:t>a</a:t>
            </a:r>
            <a:r>
              <a:rPr lang="en" sz="1500"/>
              <a:t> + (-</a:t>
            </a:r>
            <a:r>
              <a:rPr lang="en" sz="1500" i="1"/>
              <a:t>a</a:t>
            </a:r>
            <a:r>
              <a:rPr lang="en" sz="1500"/>
              <a:t>) = 0</a:t>
            </a:r>
            <a:endParaRPr sz="1000"/>
          </a:p>
          <a:p>
            <a:pPr marL="457200" lvl="0" indent="-336550" algn="l" rtl="0">
              <a:lnSpc>
                <a:spcPct val="115000"/>
              </a:lnSpc>
              <a:spcBef>
                <a:spcPts val="0"/>
              </a:spcBef>
              <a:spcAft>
                <a:spcPts val="0"/>
              </a:spcAft>
              <a:buSzPts val="1700"/>
              <a:buChar char="●"/>
            </a:pPr>
            <a:r>
              <a:rPr lang="en" sz="1700" u="sng">
                <a:solidFill>
                  <a:schemeClr val="hlink"/>
                </a:solidFill>
                <a:hlinkClick r:id="rId8"/>
              </a:rPr>
              <a:t>Multiplicative Inverse</a:t>
            </a:r>
            <a:r>
              <a:rPr lang="en" sz="1700" baseline="30000"/>
              <a:t>32</a:t>
            </a:r>
            <a:endParaRPr sz="1700" baseline="30000"/>
          </a:p>
          <a:p>
            <a:pPr marL="457200" lvl="0" indent="0" algn="l" rtl="0">
              <a:lnSpc>
                <a:spcPct val="115000"/>
              </a:lnSpc>
              <a:spcBef>
                <a:spcPts val="0"/>
              </a:spcBef>
              <a:spcAft>
                <a:spcPts val="0"/>
              </a:spcAft>
              <a:buNone/>
            </a:pPr>
            <a:r>
              <a:rPr lang="en" sz="1700"/>
              <a:t>(or </a:t>
            </a:r>
            <a:r>
              <a:rPr lang="en" sz="1700" b="1"/>
              <a:t>reciprocal</a:t>
            </a:r>
            <a:r>
              <a:rPr lang="en" sz="1700"/>
              <a:t>):</a:t>
            </a:r>
            <a:endParaRPr sz="1700"/>
          </a:p>
          <a:p>
            <a:pPr marL="0" lvl="0" indent="0" algn="ctr" rtl="0">
              <a:lnSpc>
                <a:spcPct val="115000"/>
              </a:lnSpc>
              <a:spcBef>
                <a:spcPts val="0"/>
              </a:spcBef>
              <a:spcAft>
                <a:spcPts val="0"/>
              </a:spcAft>
              <a:buNone/>
            </a:pPr>
            <a:r>
              <a:rPr lang="en" sz="1500" i="1"/>
              <a:t>a</a:t>
            </a:r>
            <a:r>
              <a:rPr lang="en" sz="1500"/>
              <a:t> </a:t>
            </a:r>
            <a:r>
              <a:rPr lang="en" sz="1500" i="1"/>
              <a:t>×</a:t>
            </a:r>
            <a:r>
              <a:rPr lang="en" sz="1500"/>
              <a:t> (1/</a:t>
            </a:r>
            <a:r>
              <a:rPr lang="en" sz="1500" i="1"/>
              <a:t>a</a:t>
            </a:r>
            <a:r>
              <a:rPr lang="en" sz="1500"/>
              <a:t>) = 1</a:t>
            </a:r>
            <a:endParaRPr sz="1500"/>
          </a:p>
        </p:txBody>
      </p:sp>
      <p:sp>
        <p:nvSpPr>
          <p:cNvPr id="326" name="Google Shape;326;p43"/>
          <p:cNvSpPr txBox="1"/>
          <p:nvPr/>
        </p:nvSpPr>
        <p:spPr>
          <a:xfrm>
            <a:off x="5751575" y="3301650"/>
            <a:ext cx="3008400" cy="13062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700" b="1">
                <a:solidFill>
                  <a:schemeClr val="dk1"/>
                </a:solidFill>
                <a:latin typeface="Gloria Hallelujah"/>
                <a:ea typeface="Gloria Hallelujah"/>
                <a:cs typeface="Gloria Hallelujah"/>
                <a:sym typeface="Gloria Hallelujah"/>
              </a:rPr>
              <a:t>Note:</a:t>
            </a:r>
            <a:endParaRPr sz="1700">
              <a:solidFill>
                <a:schemeClr val="dk1"/>
              </a:solidFill>
              <a:latin typeface="Old Standard TT"/>
              <a:ea typeface="Old Standard TT"/>
              <a:cs typeface="Old Standard TT"/>
              <a:sym typeface="Old Standard TT"/>
            </a:endParaRPr>
          </a:p>
          <a:p>
            <a:pPr marL="0" lvl="0" indent="0" algn="l" rtl="0">
              <a:lnSpc>
                <a:spcPct val="115000"/>
              </a:lnSpc>
              <a:spcBef>
                <a:spcPts val="0"/>
              </a:spcBef>
              <a:spcAft>
                <a:spcPts val="0"/>
              </a:spcAft>
              <a:buClr>
                <a:schemeClr val="dk1"/>
              </a:buClr>
              <a:buSzPts val="1100"/>
              <a:buFont typeface="Arial"/>
              <a:buNone/>
            </a:pPr>
            <a:r>
              <a:rPr lang="en" sz="1700">
                <a:solidFill>
                  <a:schemeClr val="dk1"/>
                </a:solidFill>
                <a:latin typeface="Old Standard TT"/>
                <a:ea typeface="Old Standard TT"/>
                <a:cs typeface="Old Standard TT"/>
                <a:sym typeface="Old Standard TT"/>
              </a:rPr>
              <a:t>Inverses will come in handy when solving equations (check out Part 2 of the workshop).</a:t>
            </a:r>
            <a:endParaRPr sz="1700">
              <a:latin typeface="Old Standard TT"/>
              <a:ea typeface="Old Standard TT"/>
              <a:cs typeface="Old Standard TT"/>
              <a:sym typeface="Old Standard TT"/>
            </a:endParaRPr>
          </a:p>
        </p:txBody>
      </p:sp>
      <p:sp>
        <p:nvSpPr>
          <p:cNvPr id="327" name="Google Shape;32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a:t>
            </a:r>
            <a:r>
              <a:rPr lang="en" b="1"/>
              <a:t>P</a:t>
            </a:r>
            <a:r>
              <a:rPr lang="en"/>
              <a:t>lease </a:t>
            </a:r>
            <a:r>
              <a:rPr lang="en" b="1"/>
              <a:t>E</a:t>
            </a:r>
            <a:r>
              <a:rPr lang="en"/>
              <a:t>xcuse </a:t>
            </a:r>
            <a:r>
              <a:rPr lang="en" b="1"/>
              <a:t>M</a:t>
            </a:r>
            <a:r>
              <a:rPr lang="en"/>
              <a:t>y </a:t>
            </a:r>
            <a:r>
              <a:rPr lang="en" b="1"/>
              <a:t>D</a:t>
            </a:r>
            <a:r>
              <a:rPr lang="en"/>
              <a:t>ear </a:t>
            </a:r>
            <a:r>
              <a:rPr lang="en" b="1"/>
              <a:t>A</a:t>
            </a:r>
            <a:r>
              <a:rPr lang="en"/>
              <a:t>unt </a:t>
            </a:r>
            <a:r>
              <a:rPr lang="en" b="1"/>
              <a:t>S</a:t>
            </a:r>
            <a:r>
              <a:rPr lang="en"/>
              <a:t>ally!” or </a:t>
            </a:r>
            <a:r>
              <a:rPr lang="en" b="1"/>
              <a:t>PEMDAS</a:t>
            </a:r>
            <a:endParaRPr b="1"/>
          </a:p>
          <a:p>
            <a:pPr marL="0" lvl="0" indent="0" algn="l" rtl="0">
              <a:spcBef>
                <a:spcPts val="1600"/>
              </a:spcBef>
              <a:spcAft>
                <a:spcPts val="0"/>
              </a:spcAft>
              <a:buClr>
                <a:schemeClr val="dk1"/>
              </a:buClr>
              <a:buSzPts val="1100"/>
              <a:buFont typeface="Arial"/>
              <a:buNone/>
            </a:pPr>
            <a:r>
              <a:rPr lang="en" b="1"/>
              <a:t>P</a:t>
            </a:r>
            <a:r>
              <a:rPr lang="en"/>
              <a:t> : </a:t>
            </a:r>
            <a:r>
              <a:rPr lang="en" b="1"/>
              <a:t>P</a:t>
            </a:r>
            <a:r>
              <a:rPr lang="en"/>
              <a:t>arentheses (or grouping symbols)</a:t>
            </a:r>
            <a:endParaRPr/>
          </a:p>
          <a:p>
            <a:pPr marL="0" lvl="0" indent="0" algn="l" rtl="0">
              <a:spcBef>
                <a:spcPts val="1600"/>
              </a:spcBef>
              <a:spcAft>
                <a:spcPts val="0"/>
              </a:spcAft>
              <a:buClr>
                <a:schemeClr val="dk1"/>
              </a:buClr>
              <a:buSzPts val="1100"/>
              <a:buFont typeface="Arial"/>
              <a:buNone/>
            </a:pPr>
            <a:r>
              <a:rPr lang="en" b="1"/>
              <a:t>E</a:t>
            </a:r>
            <a:r>
              <a:rPr lang="en"/>
              <a:t> : </a:t>
            </a:r>
            <a:r>
              <a:rPr lang="en" b="1"/>
              <a:t>E</a:t>
            </a:r>
            <a:r>
              <a:rPr lang="en"/>
              <a:t>xponents</a:t>
            </a:r>
            <a:endParaRPr/>
          </a:p>
          <a:p>
            <a:pPr marL="0" lvl="0" indent="0" algn="l" rtl="0">
              <a:spcBef>
                <a:spcPts val="1600"/>
              </a:spcBef>
              <a:spcAft>
                <a:spcPts val="0"/>
              </a:spcAft>
              <a:buClr>
                <a:schemeClr val="dk1"/>
              </a:buClr>
              <a:buSzPts val="1100"/>
              <a:buFont typeface="Arial"/>
              <a:buNone/>
            </a:pPr>
            <a:r>
              <a:rPr lang="en" b="1"/>
              <a:t>MD</a:t>
            </a:r>
            <a:r>
              <a:rPr lang="en"/>
              <a:t> : </a:t>
            </a:r>
            <a:r>
              <a:rPr lang="en" b="1"/>
              <a:t>M</a:t>
            </a:r>
            <a:r>
              <a:rPr lang="en"/>
              <a:t>ultiplication and </a:t>
            </a:r>
            <a:r>
              <a:rPr lang="en" b="1"/>
              <a:t>D</a:t>
            </a:r>
            <a:r>
              <a:rPr lang="en"/>
              <a:t>ivision</a:t>
            </a:r>
            <a:endParaRPr/>
          </a:p>
          <a:p>
            <a:pPr marL="457200" lvl="0" indent="457200" algn="l" rtl="0">
              <a:spcBef>
                <a:spcPts val="0"/>
              </a:spcBef>
              <a:spcAft>
                <a:spcPts val="0"/>
              </a:spcAft>
              <a:buClr>
                <a:schemeClr val="dk1"/>
              </a:buClr>
              <a:buSzPts val="1100"/>
              <a:buFont typeface="Arial"/>
              <a:buNone/>
            </a:pPr>
            <a:r>
              <a:rPr lang="en"/>
              <a:t>(</a:t>
            </a:r>
            <a:r>
              <a:rPr lang="en" i="1"/>
              <a:t>in order from left to right</a:t>
            </a:r>
            <a:r>
              <a:rPr lang="en"/>
              <a:t>)</a:t>
            </a:r>
            <a:endParaRPr/>
          </a:p>
          <a:p>
            <a:pPr marL="0" lvl="0" indent="0" algn="l" rtl="0">
              <a:spcBef>
                <a:spcPts val="1600"/>
              </a:spcBef>
              <a:spcAft>
                <a:spcPts val="0"/>
              </a:spcAft>
              <a:buClr>
                <a:schemeClr val="dk1"/>
              </a:buClr>
              <a:buSzPts val="1100"/>
              <a:buFont typeface="Arial"/>
              <a:buNone/>
            </a:pPr>
            <a:r>
              <a:rPr lang="en" b="1"/>
              <a:t>AS</a:t>
            </a:r>
            <a:r>
              <a:rPr lang="en"/>
              <a:t> : </a:t>
            </a:r>
            <a:r>
              <a:rPr lang="en" b="1"/>
              <a:t>A</a:t>
            </a:r>
            <a:r>
              <a:rPr lang="en"/>
              <a:t>ddition and </a:t>
            </a:r>
            <a:r>
              <a:rPr lang="en" b="1"/>
              <a:t>S</a:t>
            </a:r>
            <a:r>
              <a:rPr lang="en"/>
              <a:t>ubtraction</a:t>
            </a:r>
            <a:endParaRPr/>
          </a:p>
          <a:p>
            <a:pPr marL="457200" lvl="0" indent="457200" algn="l" rtl="0">
              <a:spcBef>
                <a:spcPts val="0"/>
              </a:spcBef>
              <a:spcAft>
                <a:spcPts val="1600"/>
              </a:spcAft>
              <a:buNone/>
            </a:pPr>
            <a:r>
              <a:rPr lang="en"/>
              <a:t>(</a:t>
            </a:r>
            <a:r>
              <a:rPr lang="en" i="1"/>
              <a:t>in order from left to right</a:t>
            </a:r>
            <a:r>
              <a:rPr lang="en"/>
              <a:t>)</a:t>
            </a:r>
            <a:endParaRPr/>
          </a:p>
        </p:txBody>
      </p:sp>
      <p:sp>
        <p:nvSpPr>
          <p:cNvPr id="333" name="Google Shape;333;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334" name="Google Shape;334;p4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accent6"/>
                </a:solidFill>
                <a:hlinkClick r:id="rId3" action="ppaction://hlinksldjump">
                  <a:extLst>
                    <a:ext uri="{A12FA001-AC4F-418D-AE19-62706E023703}">
                      <ahyp:hlinkClr xmlns:ahyp="http://schemas.microsoft.com/office/drawing/2018/hyperlinkcolor" val="tx"/>
                    </a:ext>
                  </a:extLst>
                </a:hlinkClick>
              </a:rPr>
              <a:t>Operations</a:t>
            </a:r>
            <a:r>
              <a:rPr lang="en"/>
              <a:t>: </a:t>
            </a:r>
            <a:r>
              <a:rPr lang="en" u="sng">
                <a:solidFill>
                  <a:schemeClr val="hlink"/>
                </a:solidFill>
                <a:hlinkClick r:id="rId4"/>
              </a:rPr>
              <a:t>Order of Operations</a:t>
            </a:r>
            <a:r>
              <a:rPr lang="en" baseline="30000"/>
              <a:t>33</a:t>
            </a:r>
            <a:endParaRPr baseline="30000"/>
          </a:p>
        </p:txBody>
      </p:sp>
      <p:sp>
        <p:nvSpPr>
          <p:cNvPr id="335" name="Google Shape;335;p44"/>
          <p:cNvSpPr txBox="1"/>
          <p:nvPr/>
        </p:nvSpPr>
        <p:spPr>
          <a:xfrm>
            <a:off x="4682700" y="2768475"/>
            <a:ext cx="4149600" cy="15753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1600"/>
              </a:spcAft>
              <a:buClr>
                <a:schemeClr val="dk1"/>
              </a:buClr>
              <a:buSzPts val="1100"/>
              <a:buFont typeface="Arial"/>
              <a:buNone/>
            </a:pPr>
            <a:r>
              <a:rPr lang="en" sz="1800">
                <a:solidFill>
                  <a:schemeClr val="dk1"/>
                </a:solidFill>
                <a:latin typeface="Old Standard TT"/>
                <a:ea typeface="Old Standard TT"/>
                <a:cs typeface="Old Standard TT"/>
                <a:sym typeface="Old Standard TT"/>
              </a:rPr>
              <a:t>You </a:t>
            </a:r>
            <a:r>
              <a:rPr lang="en" sz="1800" i="1">
                <a:solidFill>
                  <a:schemeClr val="dk1"/>
                </a:solidFill>
                <a:latin typeface="Old Standard TT"/>
                <a:ea typeface="Old Standard TT"/>
                <a:cs typeface="Old Standard TT"/>
                <a:sym typeface="Old Standard TT"/>
              </a:rPr>
              <a:t>DO NOT</a:t>
            </a:r>
            <a:r>
              <a:rPr lang="en" sz="1800">
                <a:solidFill>
                  <a:schemeClr val="dk1"/>
                </a:solidFill>
                <a:latin typeface="Old Standard TT"/>
                <a:ea typeface="Old Standard TT"/>
                <a:cs typeface="Old Standard TT"/>
                <a:sym typeface="Old Standard TT"/>
              </a:rPr>
              <a:t> always do multiplication before division, and you </a:t>
            </a:r>
            <a:r>
              <a:rPr lang="en" sz="1800" i="1">
                <a:solidFill>
                  <a:schemeClr val="dk1"/>
                </a:solidFill>
                <a:latin typeface="Old Standard TT"/>
                <a:ea typeface="Old Standard TT"/>
                <a:cs typeface="Old Standard TT"/>
                <a:sym typeface="Old Standard TT"/>
              </a:rPr>
              <a:t>DO NOT</a:t>
            </a:r>
            <a:r>
              <a:rPr lang="en" sz="1800">
                <a:solidFill>
                  <a:schemeClr val="dk1"/>
                </a:solidFill>
                <a:latin typeface="Old Standard TT"/>
                <a:ea typeface="Old Standard TT"/>
                <a:cs typeface="Old Standard TT"/>
                <a:sym typeface="Old Standard TT"/>
              </a:rPr>
              <a:t> always to addition before subtraction!</a:t>
            </a:r>
            <a:endParaRPr>
              <a:latin typeface="Old Standard TT"/>
              <a:ea typeface="Old Standard TT"/>
              <a:cs typeface="Old Standard TT"/>
              <a:sym typeface="Old Standard T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Order of Operations</a:t>
            </a:r>
            <a:endParaRPr/>
          </a:p>
        </p:txBody>
      </p:sp>
      <p:sp>
        <p:nvSpPr>
          <p:cNvPr id="341" name="Google Shape;341;p45"/>
          <p:cNvSpPr txBox="1">
            <a:spLocks noGrp="1"/>
          </p:cNvSpPr>
          <p:nvPr>
            <p:ph type="body" idx="1"/>
          </p:nvPr>
        </p:nvSpPr>
        <p:spPr>
          <a:xfrm>
            <a:off x="311700" y="1171675"/>
            <a:ext cx="3610200" cy="3397200"/>
          </a:xfrm>
          <a:prstGeom prst="rect">
            <a:avLst/>
          </a:prstGeom>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800" u="sng">
                <a:solidFill>
                  <a:schemeClr val="hlink"/>
                </a:solidFill>
                <a:hlinkClick r:id="rId3"/>
              </a:rPr>
              <a:t>Practice</a:t>
            </a:r>
            <a:r>
              <a:rPr lang="en" baseline="30000"/>
              <a:t>34</a:t>
            </a:r>
            <a:r>
              <a:rPr lang="en" sz="1800"/>
              <a:t> for order of operations</a:t>
            </a:r>
            <a:r>
              <a:rPr lang="en"/>
              <a:t>.</a:t>
            </a:r>
            <a:endParaRPr/>
          </a:p>
        </p:txBody>
      </p:sp>
      <p:sp>
        <p:nvSpPr>
          <p:cNvPr id="342" name="Google Shape;342;p45"/>
          <p:cNvSpPr txBox="1">
            <a:spLocks noGrp="1"/>
          </p:cNvSpPr>
          <p:nvPr>
            <p:ph type="body" idx="4294967295"/>
          </p:nvPr>
        </p:nvSpPr>
        <p:spPr>
          <a:xfrm>
            <a:off x="4082700" y="1171675"/>
            <a:ext cx="4749600" cy="3397200"/>
          </a:xfrm>
          <a:prstGeom prst="rect">
            <a:avLst/>
          </a:prstGeom>
          <a:solidFill>
            <a:srgbClr val="D9EAD3"/>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a:latin typeface="Gloria Hallelujah"/>
                <a:ea typeface="Gloria Hallelujah"/>
                <a:cs typeface="Gloria Hallelujah"/>
                <a:sym typeface="Gloria Hallelujah"/>
              </a:rPr>
              <a:t>Note:</a:t>
            </a:r>
            <a:r>
              <a:rPr lang="en" sz="2400"/>
              <a:t> -3</a:t>
            </a:r>
            <a:r>
              <a:rPr lang="en" sz="2400" baseline="30000"/>
              <a:t>2</a:t>
            </a:r>
            <a:r>
              <a:rPr lang="en" sz="2400"/>
              <a:t> ≠ (-3)</a:t>
            </a:r>
            <a:r>
              <a:rPr lang="en" sz="2400" baseline="30000"/>
              <a:t>2</a:t>
            </a:r>
            <a:endParaRPr sz="1800"/>
          </a:p>
          <a:p>
            <a:pPr marL="0" lvl="0" indent="0" algn="l" rtl="0">
              <a:lnSpc>
                <a:spcPct val="115000"/>
              </a:lnSpc>
              <a:spcBef>
                <a:spcPts val="0"/>
              </a:spcBef>
              <a:spcAft>
                <a:spcPts val="0"/>
              </a:spcAft>
              <a:buClr>
                <a:schemeClr val="dk1"/>
              </a:buClr>
              <a:buSzPts val="1100"/>
              <a:buFont typeface="Arial"/>
              <a:buNone/>
            </a:pPr>
            <a:r>
              <a:rPr lang="en" sz="1800"/>
              <a:t>Use the order of operations!</a:t>
            </a:r>
            <a:endParaRPr sz="1800"/>
          </a:p>
          <a:p>
            <a:pPr marL="457200" lvl="0" indent="-342900" algn="l" rtl="0">
              <a:lnSpc>
                <a:spcPct val="115000"/>
              </a:lnSpc>
              <a:spcBef>
                <a:spcPts val="1000"/>
              </a:spcBef>
              <a:spcAft>
                <a:spcPts val="0"/>
              </a:spcAft>
              <a:buSzPts val="1800"/>
              <a:buChar char="●"/>
            </a:pPr>
            <a:r>
              <a:rPr lang="en" sz="1800"/>
              <a:t>Do exponents before subtraction, so -3</a:t>
            </a:r>
            <a:r>
              <a:rPr lang="en" sz="1800" baseline="30000"/>
              <a:t>2</a:t>
            </a:r>
            <a:r>
              <a:rPr lang="en" sz="1800"/>
              <a:t> means </a:t>
            </a:r>
            <a:r>
              <a:rPr lang="en"/>
              <a:t>multiply 3 by itself and</a:t>
            </a:r>
            <a:r>
              <a:rPr lang="en" sz="1800"/>
              <a:t> then apply the negative.</a:t>
            </a:r>
            <a:endParaRPr sz="1800"/>
          </a:p>
          <a:p>
            <a:pPr marL="0" lvl="0" indent="0" algn="ctr" rtl="0">
              <a:lnSpc>
                <a:spcPct val="115000"/>
              </a:lnSpc>
              <a:spcBef>
                <a:spcPts val="0"/>
              </a:spcBef>
              <a:spcAft>
                <a:spcPts val="0"/>
              </a:spcAft>
              <a:buNone/>
            </a:pPr>
            <a:r>
              <a:rPr lang="en" sz="1800"/>
              <a:t>-3</a:t>
            </a:r>
            <a:r>
              <a:rPr lang="en" sz="1800" baseline="30000"/>
              <a:t>2</a:t>
            </a:r>
            <a:r>
              <a:rPr lang="en" sz="1800"/>
              <a:t> = -(3 × 3) = -9</a:t>
            </a:r>
            <a:endParaRPr sz="1800"/>
          </a:p>
          <a:p>
            <a:pPr marL="457200" lvl="0" indent="-342900" algn="l" rtl="0">
              <a:lnSpc>
                <a:spcPct val="115000"/>
              </a:lnSpc>
              <a:spcBef>
                <a:spcPts val="1000"/>
              </a:spcBef>
              <a:spcAft>
                <a:spcPts val="0"/>
              </a:spcAft>
              <a:buSzPts val="1800"/>
              <a:buChar char="●"/>
            </a:pPr>
            <a:r>
              <a:rPr lang="en" sz="1800"/>
              <a:t>Do parentheses before exponents, so (-3)</a:t>
            </a:r>
            <a:r>
              <a:rPr lang="en" sz="1800" baseline="30000"/>
              <a:t>2</a:t>
            </a:r>
            <a:r>
              <a:rPr lang="en" sz="1800"/>
              <a:t> means multiply -3 by itself.</a:t>
            </a:r>
            <a:endParaRPr sz="1800"/>
          </a:p>
          <a:p>
            <a:pPr marL="0" lvl="0" indent="0" algn="ctr" rtl="0">
              <a:lnSpc>
                <a:spcPct val="115000"/>
              </a:lnSpc>
              <a:spcBef>
                <a:spcPts val="0"/>
              </a:spcBef>
              <a:spcAft>
                <a:spcPts val="0"/>
              </a:spcAft>
              <a:buNone/>
            </a:pPr>
            <a:r>
              <a:rPr lang="en" sz="1800"/>
              <a:t>(-3)</a:t>
            </a:r>
            <a:r>
              <a:rPr lang="en" sz="1800" baseline="30000"/>
              <a:t>2</a:t>
            </a:r>
            <a:r>
              <a:rPr lang="en" sz="1800"/>
              <a:t> = (-3)(-3) = 9</a:t>
            </a:r>
            <a:endParaRPr sz="1800"/>
          </a:p>
        </p:txBody>
      </p:sp>
      <p:sp>
        <p:nvSpPr>
          <p:cNvPr id="343" name="Google Shape;34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44" name="Google Shape;344;p45"/>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Operations: Reminder</a:t>
            </a:r>
            <a:endParaRPr/>
          </a:p>
        </p:txBody>
      </p:sp>
      <p:sp>
        <p:nvSpPr>
          <p:cNvPr id="350" name="Google Shape;350;p46"/>
          <p:cNvSpPr txBox="1">
            <a:spLocks noGrp="1"/>
          </p:cNvSpPr>
          <p:nvPr>
            <p:ph type="body" idx="1"/>
          </p:nvPr>
        </p:nvSpPr>
        <p:spPr>
          <a:xfrm>
            <a:off x="311700" y="1171675"/>
            <a:ext cx="8520600" cy="3397200"/>
          </a:xfrm>
          <a:prstGeom prst="rect">
            <a:avLst/>
          </a:prstGeom>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You have reached the end of the operations section.</a:t>
            </a:r>
            <a:endParaRPr/>
          </a:p>
          <a:p>
            <a:pPr marL="0" lvl="0" indent="0" algn="l" rtl="0">
              <a:spcBef>
                <a:spcPts val="10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351" name="Google Shape;35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7"/>
          <p:cNvSpPr txBox="1">
            <a:spLocks noGrp="1"/>
          </p:cNvSpPr>
          <p:nvPr>
            <p:ph type="body" idx="1"/>
          </p:nvPr>
        </p:nvSpPr>
        <p:spPr>
          <a:xfrm>
            <a:off x="311700" y="1171600"/>
            <a:ext cx="84573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Decimal</a:t>
            </a:r>
            <a:r>
              <a:rPr lang="en"/>
              <a:t>: a number that contains a decimal point</a:t>
            </a:r>
            <a:endParaRPr/>
          </a:p>
          <a:p>
            <a:pPr marL="0" lvl="0" indent="0" algn="l" rtl="0">
              <a:spcBef>
                <a:spcPts val="1600"/>
              </a:spcBef>
              <a:spcAft>
                <a:spcPts val="0"/>
              </a:spcAft>
              <a:buNone/>
            </a:pPr>
            <a:r>
              <a:rPr lang="en"/>
              <a:t>Decimals can be added, subtracted, multiplied, or divided.</a:t>
            </a:r>
            <a:endParaRPr/>
          </a:p>
          <a:p>
            <a:pPr marL="0" lvl="0" indent="0" algn="l" rtl="0">
              <a:spcBef>
                <a:spcPts val="1600"/>
              </a:spcBef>
              <a:spcAft>
                <a:spcPts val="1600"/>
              </a:spcAft>
              <a:buNone/>
            </a:pPr>
            <a:r>
              <a:rPr lang="en"/>
              <a:t>There will be a basic calculator on the TEAS test, so I will not review these operations at this time.</a:t>
            </a:r>
            <a:endParaRPr/>
          </a:p>
        </p:txBody>
      </p:sp>
      <p:pic>
        <p:nvPicPr>
          <p:cNvPr id="357" name="Google Shape;357;p47" title="Screenshot 2025-07-08 at 6.46.23 PM.png"/>
          <p:cNvPicPr preferRelativeResize="0"/>
          <p:nvPr/>
        </p:nvPicPr>
        <p:blipFill>
          <a:blip r:embed="rId3">
            <a:alphaModFix/>
          </a:blip>
          <a:stretch>
            <a:fillRect/>
          </a:stretch>
        </p:blipFill>
        <p:spPr>
          <a:xfrm>
            <a:off x="3503575" y="2711050"/>
            <a:ext cx="4632951" cy="2043775"/>
          </a:xfrm>
          <a:prstGeom prst="rect">
            <a:avLst/>
          </a:prstGeom>
          <a:noFill/>
          <a:ln w="9525" cap="flat" cmpd="sng">
            <a:solidFill>
              <a:srgbClr val="999999"/>
            </a:solidFill>
            <a:prstDash val="solid"/>
            <a:round/>
            <a:headEnd type="none" w="sm" len="sm"/>
            <a:tailEnd type="none" w="sm" len="sm"/>
          </a:ln>
        </p:spPr>
      </p:pic>
      <p:sp>
        <p:nvSpPr>
          <p:cNvPr id="358" name="Google Shape;358;p4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Decimals</a:t>
            </a:r>
            <a:endParaRPr/>
          </a:p>
        </p:txBody>
      </p:sp>
      <p:sp>
        <p:nvSpPr>
          <p:cNvPr id="359" name="Google Shape;359;p47"/>
          <p:cNvSpPr txBox="1"/>
          <p:nvPr/>
        </p:nvSpPr>
        <p:spPr>
          <a:xfrm>
            <a:off x="857275" y="3557525"/>
            <a:ext cx="2646300" cy="11973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10</a:t>
            </a:r>
            <a:r>
              <a:rPr lang="en" sz="1000">
                <a:latin typeface="Old Standard TT"/>
                <a:ea typeface="Old Standard TT"/>
                <a:cs typeface="Old Standard TT"/>
                <a:sym typeface="Old Standard TT"/>
              </a:rPr>
              <a:t>. Do I need to bring a calculator? Adapted from </a:t>
            </a:r>
            <a:r>
              <a:rPr lang="en" sz="1000" i="1">
                <a:latin typeface="Old Standard TT"/>
                <a:ea typeface="Old Standard TT"/>
                <a:cs typeface="Old Standard TT"/>
                <a:sym typeface="Old Standard TT"/>
              </a:rPr>
              <a:t>Do I need to bring a calculator to the TEAS Exam?</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https://help.atitesting.com/do-i-need-to-bring-a-calculator/</a:t>
            </a:r>
            <a:r>
              <a:rPr lang="en" sz="1000">
                <a:latin typeface="Old Standard TT"/>
                <a:ea typeface="Old Standard TT"/>
                <a:cs typeface="Old Standard TT"/>
                <a:sym typeface="Old Standard TT"/>
              </a:rPr>
              <a:t>. Copyright 2025 by Assessment Technologies Institute, LLC.</a:t>
            </a:r>
            <a:endParaRPr sz="1000">
              <a:latin typeface="Old Standard TT"/>
              <a:ea typeface="Old Standard TT"/>
              <a:cs typeface="Old Standard TT"/>
              <a:sym typeface="Old Standard TT"/>
            </a:endParaRPr>
          </a:p>
        </p:txBody>
      </p:sp>
      <p:sp>
        <p:nvSpPr>
          <p:cNvPr id="360" name="Google Shape;360;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Decimals: </a:t>
            </a:r>
            <a:r>
              <a:rPr lang="en" u="sng">
                <a:solidFill>
                  <a:schemeClr val="hlink"/>
                </a:solidFill>
                <a:hlinkClick r:id="rId3"/>
              </a:rPr>
              <a:t>Place Value</a:t>
            </a:r>
            <a:r>
              <a:rPr lang="en" baseline="30000"/>
              <a:t>35</a:t>
            </a:r>
            <a:endParaRPr baseline="30000"/>
          </a:p>
        </p:txBody>
      </p:sp>
      <p:sp>
        <p:nvSpPr>
          <p:cNvPr id="366" name="Google Shape;366;p48"/>
          <p:cNvSpPr txBox="1"/>
          <p:nvPr/>
        </p:nvSpPr>
        <p:spPr>
          <a:xfrm>
            <a:off x="760625" y="4247900"/>
            <a:ext cx="76227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11</a:t>
            </a:r>
            <a:r>
              <a:rPr lang="en" sz="1000">
                <a:latin typeface="Old Standard TT"/>
                <a:ea typeface="Old Standard TT"/>
                <a:cs typeface="Old Standard TT"/>
                <a:sym typeface="Old Standard TT"/>
              </a:rPr>
              <a:t>. Place value chart. Screenshot taken from </a:t>
            </a:r>
            <a:r>
              <a:rPr lang="en" sz="1000" i="1">
                <a:latin typeface="Old Standard TT"/>
                <a:ea typeface="Old Standard TT"/>
                <a:cs typeface="Old Standard TT"/>
                <a:sym typeface="Old Standard TT"/>
              </a:rPr>
              <a:t>TEAS Math Place Value Chart</a:t>
            </a:r>
            <a:r>
              <a:rPr lang="en" sz="1000">
                <a:latin typeface="Old Standard TT"/>
                <a:ea typeface="Old Standard TT"/>
                <a:cs typeface="Old Standard TT"/>
                <a:sym typeface="Old Standard TT"/>
              </a:rPr>
              <a:t>, Google Sheet by Jenna Carter, 2025.</a:t>
            </a:r>
            <a:endParaRPr sz="1000">
              <a:latin typeface="Old Standard TT"/>
              <a:ea typeface="Old Standard TT"/>
              <a:cs typeface="Old Standard TT"/>
              <a:sym typeface="Old Standard TT"/>
            </a:endParaRPr>
          </a:p>
        </p:txBody>
      </p:sp>
      <p:sp>
        <p:nvSpPr>
          <p:cNvPr id="367" name="Google Shape;36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pic>
        <p:nvPicPr>
          <p:cNvPr id="368" name="Google Shape;368;p48" title="Screenshot 2025-07-17 at 5.48.00 PM.png"/>
          <p:cNvPicPr preferRelativeResize="0"/>
          <p:nvPr/>
        </p:nvPicPr>
        <p:blipFill>
          <a:blip r:embed="rId4">
            <a:alphaModFix/>
          </a:blip>
          <a:stretch>
            <a:fillRect/>
          </a:stretch>
        </p:blipFill>
        <p:spPr>
          <a:xfrm>
            <a:off x="760625" y="1363025"/>
            <a:ext cx="7622729" cy="28848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Decimals: Rounding</a:t>
            </a:r>
            <a:endParaRPr/>
          </a:p>
        </p:txBody>
      </p:sp>
      <p:sp>
        <p:nvSpPr>
          <p:cNvPr id="374" name="Google Shape;374;p49"/>
          <p:cNvSpPr txBox="1">
            <a:spLocks noGrp="1"/>
          </p:cNvSpPr>
          <p:nvPr>
            <p:ph type="body" idx="1"/>
          </p:nvPr>
        </p:nvSpPr>
        <p:spPr>
          <a:xfrm>
            <a:off x="311700" y="1171675"/>
            <a:ext cx="42603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u="sng"/>
              <a:t>Rounding</a:t>
            </a:r>
            <a:r>
              <a:rPr lang="en" sz="1700"/>
              <a:t>: simplifying a complicated number</a:t>
            </a:r>
            <a:endParaRPr sz="1700"/>
          </a:p>
          <a:p>
            <a:pPr marL="457200" lvl="0" indent="-336550" algn="l" rtl="0">
              <a:spcBef>
                <a:spcPts val="0"/>
              </a:spcBef>
              <a:spcAft>
                <a:spcPts val="0"/>
              </a:spcAft>
              <a:buSzPts val="1700"/>
              <a:buChar char="●"/>
            </a:pPr>
            <a:r>
              <a:rPr lang="en" sz="1700"/>
              <a:t>The resulting number will be less precise but easier to work with.</a:t>
            </a:r>
            <a:endParaRPr sz="1700"/>
          </a:p>
          <a:p>
            <a:pPr marL="457200" lvl="0" indent="-336550" algn="l" rtl="0">
              <a:spcBef>
                <a:spcPts val="0"/>
              </a:spcBef>
              <a:spcAft>
                <a:spcPts val="0"/>
              </a:spcAft>
              <a:buSzPts val="1700"/>
              <a:buChar char="●"/>
            </a:pPr>
            <a:r>
              <a:rPr lang="en" sz="1700"/>
              <a:t>The place value you need to round to will usually be stated for you.</a:t>
            </a:r>
            <a:endParaRPr sz="1700"/>
          </a:p>
          <a:p>
            <a:pPr marL="0" lvl="0" indent="0" algn="l" rtl="0">
              <a:spcBef>
                <a:spcPts val="1600"/>
              </a:spcBef>
              <a:spcAft>
                <a:spcPts val="1600"/>
              </a:spcAft>
              <a:buNone/>
            </a:pPr>
            <a:r>
              <a:rPr lang="en" sz="1700"/>
              <a:t>There are two videos for you to watch: </a:t>
            </a:r>
            <a:r>
              <a:rPr lang="en" sz="1700" u="sng">
                <a:solidFill>
                  <a:schemeClr val="hlink"/>
                </a:solidFill>
                <a:hlinkClick r:id="rId3"/>
              </a:rPr>
              <a:t>rounding whole numbers</a:t>
            </a:r>
            <a:r>
              <a:rPr lang="en" sz="1700" baseline="30000"/>
              <a:t>36</a:t>
            </a:r>
            <a:r>
              <a:rPr lang="en" sz="1700"/>
              <a:t> and </a:t>
            </a:r>
            <a:r>
              <a:rPr lang="en" sz="1700" u="sng">
                <a:solidFill>
                  <a:schemeClr val="hlink"/>
                </a:solidFill>
                <a:hlinkClick r:id="rId4"/>
              </a:rPr>
              <a:t>rounding decimals</a:t>
            </a:r>
            <a:r>
              <a:rPr lang="en" sz="1700" baseline="30000"/>
              <a:t>37</a:t>
            </a:r>
            <a:r>
              <a:rPr lang="en" sz="1700"/>
              <a:t>.</a:t>
            </a:r>
            <a:endParaRPr sz="1700"/>
          </a:p>
        </p:txBody>
      </p:sp>
      <p:sp>
        <p:nvSpPr>
          <p:cNvPr id="375" name="Google Shape;375;p49"/>
          <p:cNvSpPr txBox="1">
            <a:spLocks noGrp="1"/>
          </p:cNvSpPr>
          <p:nvPr>
            <p:ph type="body" idx="4294967295"/>
          </p:nvPr>
        </p:nvSpPr>
        <p:spPr>
          <a:xfrm>
            <a:off x="5089925" y="1171675"/>
            <a:ext cx="37425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t>Here’s how to round:</a:t>
            </a:r>
            <a:endParaRPr sz="1700"/>
          </a:p>
          <a:p>
            <a:pPr marL="457200" lvl="0" indent="-336550" algn="l" rtl="0">
              <a:spcBef>
                <a:spcPts val="0"/>
              </a:spcBef>
              <a:spcAft>
                <a:spcPts val="0"/>
              </a:spcAft>
              <a:buSzPts val="1700"/>
              <a:buAutoNum type="arabicPeriod"/>
            </a:pPr>
            <a:r>
              <a:rPr lang="en" sz="1700"/>
              <a:t>Underline the place being rounded to.</a:t>
            </a:r>
            <a:endParaRPr sz="1700"/>
          </a:p>
          <a:p>
            <a:pPr marL="457200" lvl="0" indent="-336550" algn="l" rtl="0">
              <a:spcBef>
                <a:spcPts val="0"/>
              </a:spcBef>
              <a:spcAft>
                <a:spcPts val="0"/>
              </a:spcAft>
              <a:buSzPts val="1700"/>
              <a:buAutoNum type="arabicPeriod"/>
            </a:pPr>
            <a:r>
              <a:rPr lang="en" sz="1700"/>
              <a:t>Look at the digit one place to the right, and decide whether to round the number up or down.</a:t>
            </a:r>
            <a:endParaRPr sz="1700"/>
          </a:p>
          <a:p>
            <a:pPr marL="914400" lvl="1" indent="-330200" algn="l" rtl="0">
              <a:spcBef>
                <a:spcPts val="0"/>
              </a:spcBef>
              <a:spcAft>
                <a:spcPts val="0"/>
              </a:spcAft>
              <a:buSzPts val="1600"/>
              <a:buChar char="○"/>
            </a:pPr>
            <a:r>
              <a:rPr lang="en" sz="1600"/>
              <a:t>5 or more, raise the score!</a:t>
            </a:r>
            <a:endParaRPr sz="1600"/>
          </a:p>
          <a:p>
            <a:pPr marL="914400" lvl="1" indent="-330200" algn="l" rtl="0">
              <a:spcBef>
                <a:spcPts val="0"/>
              </a:spcBef>
              <a:spcAft>
                <a:spcPts val="0"/>
              </a:spcAft>
              <a:buSzPts val="1600"/>
              <a:buChar char="○"/>
            </a:pPr>
            <a:r>
              <a:rPr lang="en" sz="1600"/>
              <a:t>4 or less, let it rest!</a:t>
            </a:r>
            <a:endParaRPr sz="1600"/>
          </a:p>
          <a:p>
            <a:pPr marL="0" lvl="0" indent="0" algn="l" rtl="0">
              <a:spcBef>
                <a:spcPts val="1600"/>
              </a:spcBef>
              <a:spcAft>
                <a:spcPts val="1600"/>
              </a:spcAft>
              <a:buNone/>
            </a:pPr>
            <a:r>
              <a:rPr lang="en" sz="1700"/>
              <a:t>Practice for </a:t>
            </a:r>
            <a:r>
              <a:rPr lang="en" sz="1700" u="sng">
                <a:solidFill>
                  <a:schemeClr val="hlink"/>
                </a:solidFill>
                <a:hlinkClick r:id="rId5"/>
              </a:rPr>
              <a:t>rounding whole numbers</a:t>
            </a:r>
            <a:r>
              <a:rPr lang="en" sz="1700" baseline="30000"/>
              <a:t>38</a:t>
            </a:r>
            <a:r>
              <a:rPr lang="en" sz="1700"/>
              <a:t> and </a:t>
            </a:r>
            <a:r>
              <a:rPr lang="en" sz="1700" u="sng">
                <a:solidFill>
                  <a:schemeClr val="hlink"/>
                </a:solidFill>
                <a:hlinkClick r:id="rId6"/>
              </a:rPr>
              <a:t>rounding decimals</a:t>
            </a:r>
            <a:r>
              <a:rPr lang="en" sz="1700" baseline="30000"/>
              <a:t>39</a:t>
            </a:r>
            <a:r>
              <a:rPr lang="en" sz="1700"/>
              <a:t>.</a:t>
            </a:r>
            <a:endParaRPr sz="1700"/>
          </a:p>
        </p:txBody>
      </p:sp>
      <p:sp>
        <p:nvSpPr>
          <p:cNvPr id="376" name="Google Shape;376;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377" name="Google Shape;377;p49"/>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Decimals: Estimation</a:t>
            </a:r>
            <a:endParaRPr/>
          </a:p>
        </p:txBody>
      </p:sp>
      <p:sp>
        <p:nvSpPr>
          <p:cNvPr id="383" name="Google Shape;383;p50"/>
          <p:cNvSpPr txBox="1">
            <a:spLocks noGrp="1"/>
          </p:cNvSpPr>
          <p:nvPr>
            <p:ph type="body" idx="1"/>
          </p:nvPr>
        </p:nvSpPr>
        <p:spPr>
          <a:xfrm>
            <a:off x="311700" y="1171675"/>
            <a:ext cx="5067600" cy="28146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t>Estimation</a:t>
            </a:r>
            <a:r>
              <a:rPr lang="en" sz="1800"/>
              <a:t>: the process of rounding numbers and then performing an operation with them</a:t>
            </a:r>
            <a:endParaRPr sz="1800"/>
          </a:p>
          <a:p>
            <a:pPr marL="0" lvl="0" indent="0" algn="l" rtl="0">
              <a:spcBef>
                <a:spcPts val="1600"/>
              </a:spcBef>
              <a:spcAft>
                <a:spcPts val="0"/>
              </a:spcAft>
              <a:buNone/>
            </a:pPr>
            <a:r>
              <a:rPr lang="en" sz="1800"/>
              <a:t>We estimate when we are working with large numbers and want to find a close answer, but not the exact answer.</a:t>
            </a:r>
            <a:endParaRPr sz="1800"/>
          </a:p>
          <a:p>
            <a:pPr marL="0" lvl="0" indent="0" algn="l" rtl="0">
              <a:spcBef>
                <a:spcPts val="1600"/>
              </a:spcBef>
              <a:spcAft>
                <a:spcPts val="1600"/>
              </a:spcAft>
              <a:buNone/>
            </a:pPr>
            <a:r>
              <a:rPr lang="en"/>
              <a:t>Videos for e</a:t>
            </a:r>
            <a:r>
              <a:rPr lang="en" sz="1800"/>
              <a:t>stimating </a:t>
            </a:r>
            <a:r>
              <a:rPr lang="en" sz="1800" u="sng">
                <a:solidFill>
                  <a:schemeClr val="hlink"/>
                </a:solidFill>
                <a:hlinkClick r:id="rId3"/>
              </a:rPr>
              <a:t>sums and differences</a:t>
            </a:r>
            <a:r>
              <a:rPr lang="en" baseline="30000"/>
              <a:t>40</a:t>
            </a:r>
            <a:r>
              <a:rPr lang="en" sz="1800"/>
              <a:t>, </a:t>
            </a:r>
            <a:r>
              <a:rPr lang="en" sz="1800" u="sng">
                <a:solidFill>
                  <a:schemeClr val="hlink"/>
                </a:solidFill>
                <a:hlinkClick r:id="rId4"/>
              </a:rPr>
              <a:t>products</a:t>
            </a:r>
            <a:r>
              <a:rPr lang="en" baseline="30000"/>
              <a:t>41</a:t>
            </a:r>
            <a:r>
              <a:rPr lang="en" sz="1800"/>
              <a:t>, and </a:t>
            </a:r>
            <a:r>
              <a:rPr lang="en" sz="1800" u="sng">
                <a:solidFill>
                  <a:schemeClr val="hlink"/>
                </a:solidFill>
                <a:hlinkClick r:id="rId5"/>
              </a:rPr>
              <a:t>decimal quotients</a:t>
            </a:r>
            <a:r>
              <a:rPr lang="en" baseline="30000"/>
              <a:t>42</a:t>
            </a:r>
            <a:r>
              <a:rPr lang="en" sz="1800"/>
              <a:t>.</a:t>
            </a:r>
            <a:endParaRPr sz="1800"/>
          </a:p>
        </p:txBody>
      </p:sp>
      <p:sp>
        <p:nvSpPr>
          <p:cNvPr id="384" name="Google Shape;384;p50"/>
          <p:cNvSpPr txBox="1">
            <a:spLocks noGrp="1"/>
          </p:cNvSpPr>
          <p:nvPr>
            <p:ph type="body" idx="4294967295"/>
          </p:nvPr>
        </p:nvSpPr>
        <p:spPr>
          <a:xfrm>
            <a:off x="5711425" y="1171675"/>
            <a:ext cx="3120900" cy="23433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a:latin typeface="Gloria Hallelujah"/>
                <a:ea typeface="Gloria Hallelujah"/>
                <a:cs typeface="Gloria Hallelujah"/>
                <a:sym typeface="Gloria Hallelujah"/>
              </a:rPr>
              <a:t>☆ </a:t>
            </a:r>
            <a:r>
              <a:rPr lang="en" sz="1800" b="1">
                <a:latin typeface="Gloria Hallelujah"/>
                <a:ea typeface="Gloria Hallelujah"/>
                <a:cs typeface="Gloria Hallelujah"/>
                <a:sym typeface="Gloria Hallelujah"/>
              </a:rPr>
              <a:t>Pro Tip</a:t>
            </a:r>
            <a:r>
              <a:rPr lang="en" sz="1800">
                <a:latin typeface="Gloria Hallelujah"/>
                <a:ea typeface="Gloria Hallelujah"/>
                <a:cs typeface="Gloria Hallelujah"/>
                <a:sym typeface="Gloria Hallelujah"/>
              </a:rPr>
              <a:t> ☆</a:t>
            </a:r>
            <a:endParaRPr sz="1800">
              <a:latin typeface="Gloria Hallelujah"/>
              <a:ea typeface="Gloria Hallelujah"/>
              <a:cs typeface="Gloria Hallelujah"/>
              <a:sym typeface="Gloria Hallelujah"/>
            </a:endParaRPr>
          </a:p>
          <a:p>
            <a:pPr marL="0" lvl="0" indent="0" algn="l" rtl="0">
              <a:spcBef>
                <a:spcPts val="1600"/>
              </a:spcBef>
              <a:spcAft>
                <a:spcPts val="1600"/>
              </a:spcAft>
              <a:buNone/>
            </a:pPr>
            <a:r>
              <a:rPr lang="en" sz="1800"/>
              <a:t>Estimation can often be used to eliminate answer choices for multiple choice questions without having to completely solve the problem!</a:t>
            </a:r>
            <a:endParaRPr sz="1800"/>
          </a:p>
        </p:txBody>
      </p:sp>
      <p:sp>
        <p:nvSpPr>
          <p:cNvPr id="385" name="Google Shape;385;p50"/>
          <p:cNvSpPr txBox="1"/>
          <p:nvPr/>
        </p:nvSpPr>
        <p:spPr>
          <a:xfrm>
            <a:off x="311700" y="3986275"/>
            <a:ext cx="8520600" cy="77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latin typeface="Old Standard TT"/>
                <a:ea typeface="Old Standard TT"/>
                <a:cs typeface="Old Standard TT"/>
                <a:sym typeface="Old Standard TT"/>
              </a:rPr>
              <a:t>Practice</a:t>
            </a:r>
            <a:r>
              <a:rPr lang="en" sz="1800">
                <a:solidFill>
                  <a:schemeClr val="dk1"/>
                </a:solidFill>
                <a:latin typeface="Old Standard TT"/>
                <a:ea typeface="Old Standard TT"/>
                <a:cs typeface="Old Standard TT"/>
                <a:sym typeface="Old Standard TT"/>
              </a:rPr>
              <a:t> for estimating </a:t>
            </a:r>
            <a:r>
              <a:rPr lang="en" sz="1800" u="sng">
                <a:solidFill>
                  <a:schemeClr val="hlink"/>
                </a:solidFill>
                <a:latin typeface="Old Standard TT"/>
                <a:ea typeface="Old Standard TT"/>
                <a:cs typeface="Old Standard TT"/>
                <a:sym typeface="Old Standard TT"/>
                <a:hlinkClick r:id="rId6"/>
              </a:rPr>
              <a:t>sums</a:t>
            </a:r>
            <a:r>
              <a:rPr lang="en" sz="1800" baseline="30000">
                <a:solidFill>
                  <a:schemeClr val="dk1"/>
                </a:solidFill>
                <a:latin typeface="Old Standard TT"/>
                <a:ea typeface="Old Standard TT"/>
                <a:cs typeface="Old Standard TT"/>
                <a:sym typeface="Old Standard TT"/>
              </a:rPr>
              <a:t>43</a:t>
            </a:r>
            <a:r>
              <a:rPr lang="en" sz="1800">
                <a:solidFill>
                  <a:schemeClr val="dk1"/>
                </a:solidFill>
                <a:latin typeface="Old Standard TT"/>
                <a:ea typeface="Old Standard TT"/>
                <a:cs typeface="Old Standard TT"/>
                <a:sym typeface="Old Standard TT"/>
              </a:rPr>
              <a:t>, </a:t>
            </a:r>
            <a:r>
              <a:rPr lang="en" sz="1800" u="sng">
                <a:solidFill>
                  <a:schemeClr val="hlink"/>
                </a:solidFill>
                <a:latin typeface="Old Standard TT"/>
                <a:ea typeface="Old Standard TT"/>
                <a:cs typeface="Old Standard TT"/>
                <a:sym typeface="Old Standard TT"/>
                <a:hlinkClick r:id="rId7"/>
              </a:rPr>
              <a:t>products</a:t>
            </a:r>
            <a:r>
              <a:rPr lang="en" sz="1800" baseline="30000">
                <a:solidFill>
                  <a:schemeClr val="dk1"/>
                </a:solidFill>
                <a:latin typeface="Old Standard TT"/>
                <a:ea typeface="Old Standard TT"/>
                <a:cs typeface="Old Standard TT"/>
                <a:sym typeface="Old Standard TT"/>
              </a:rPr>
              <a:t>44</a:t>
            </a:r>
            <a:r>
              <a:rPr lang="en" sz="1800">
                <a:solidFill>
                  <a:schemeClr val="dk1"/>
                </a:solidFill>
                <a:latin typeface="Old Standard TT"/>
                <a:ea typeface="Old Standard TT"/>
                <a:cs typeface="Old Standard TT"/>
                <a:sym typeface="Old Standard TT"/>
              </a:rPr>
              <a:t>, and </a:t>
            </a:r>
            <a:r>
              <a:rPr lang="en" sz="1800" u="sng">
                <a:solidFill>
                  <a:schemeClr val="hlink"/>
                </a:solidFill>
                <a:latin typeface="Old Standard TT"/>
                <a:ea typeface="Old Standard TT"/>
                <a:cs typeface="Old Standard TT"/>
                <a:sym typeface="Old Standard TT"/>
                <a:hlinkClick r:id="rId8"/>
              </a:rPr>
              <a:t>quotients</a:t>
            </a:r>
            <a:r>
              <a:rPr lang="en" sz="1800" baseline="30000">
                <a:solidFill>
                  <a:schemeClr val="dk1"/>
                </a:solidFill>
                <a:latin typeface="Old Standard TT"/>
                <a:ea typeface="Old Standard TT"/>
                <a:cs typeface="Old Standard TT"/>
                <a:sym typeface="Old Standard TT"/>
              </a:rPr>
              <a:t>45</a:t>
            </a:r>
            <a:r>
              <a:rPr lang="en" sz="1800">
                <a:solidFill>
                  <a:schemeClr val="dk1"/>
                </a:solidFill>
                <a:latin typeface="Old Standard TT"/>
                <a:ea typeface="Old Standard TT"/>
                <a:cs typeface="Old Standard TT"/>
                <a:sym typeface="Old Standard TT"/>
              </a:rPr>
              <a:t> (answers on the next two slides).</a:t>
            </a:r>
            <a:endParaRPr sz="1800">
              <a:solidFill>
                <a:schemeClr val="dk1"/>
              </a:solidFill>
              <a:latin typeface="Old Standard TT"/>
              <a:ea typeface="Old Standard TT"/>
              <a:cs typeface="Old Standard TT"/>
              <a:sym typeface="Old Standard TT"/>
            </a:endParaRPr>
          </a:p>
        </p:txBody>
      </p:sp>
      <p:sp>
        <p:nvSpPr>
          <p:cNvPr id="386" name="Google Shape;386;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387" name="Google Shape;387;p50"/>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1"/>
          <p:cNvSpPr txBox="1">
            <a:spLocks noGrp="1"/>
          </p:cNvSpPr>
          <p:nvPr>
            <p:ph type="body" idx="1"/>
          </p:nvPr>
        </p:nvSpPr>
        <p:spPr>
          <a:xfrm>
            <a:off x="311700" y="1171600"/>
            <a:ext cx="4082700" cy="35886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t>Answers to Estimating Sums</a:t>
            </a:r>
            <a:r>
              <a:rPr lang="en" sz="1500"/>
              <a:t>:</a:t>
            </a:r>
            <a:endParaRPr sz="1500"/>
          </a:p>
          <a:p>
            <a:pPr marL="457200" lvl="0" indent="-323850" algn="l" rtl="0">
              <a:spcBef>
                <a:spcPts val="0"/>
              </a:spcBef>
              <a:spcAft>
                <a:spcPts val="0"/>
              </a:spcAft>
              <a:buSzPts val="1500"/>
              <a:buAutoNum type="arabicPeriod"/>
            </a:pPr>
            <a:r>
              <a:rPr lang="en" sz="1500"/>
              <a:t>12,000</a:t>
            </a:r>
            <a:endParaRPr sz="1500"/>
          </a:p>
          <a:p>
            <a:pPr marL="457200" lvl="0" indent="-323850" algn="l" rtl="0">
              <a:spcBef>
                <a:spcPts val="0"/>
              </a:spcBef>
              <a:spcAft>
                <a:spcPts val="0"/>
              </a:spcAft>
              <a:buSzPts val="1500"/>
              <a:buAutoNum type="arabicPeriod"/>
            </a:pPr>
            <a:r>
              <a:rPr lang="en" sz="1500"/>
              <a:t>31,000</a:t>
            </a:r>
            <a:endParaRPr sz="1500"/>
          </a:p>
          <a:p>
            <a:pPr marL="457200" lvl="0" indent="-323850" algn="l" rtl="0">
              <a:spcBef>
                <a:spcPts val="0"/>
              </a:spcBef>
              <a:spcAft>
                <a:spcPts val="0"/>
              </a:spcAft>
              <a:buSzPts val="1500"/>
              <a:buAutoNum type="arabicPeriod"/>
            </a:pPr>
            <a:r>
              <a:rPr lang="en" sz="1500"/>
              <a:t>106,000</a:t>
            </a:r>
            <a:endParaRPr sz="1500"/>
          </a:p>
          <a:p>
            <a:pPr marL="457200" lvl="0" indent="-323850" algn="l" rtl="0">
              <a:spcBef>
                <a:spcPts val="0"/>
              </a:spcBef>
              <a:spcAft>
                <a:spcPts val="0"/>
              </a:spcAft>
              <a:buSzPts val="1500"/>
              <a:buAutoNum type="arabicPeriod"/>
            </a:pPr>
            <a:r>
              <a:rPr lang="en" sz="1500"/>
              <a:t>9,000</a:t>
            </a:r>
            <a:endParaRPr sz="1500"/>
          </a:p>
          <a:p>
            <a:pPr marL="457200" lvl="0" indent="-323850" algn="l" rtl="0">
              <a:spcBef>
                <a:spcPts val="0"/>
              </a:spcBef>
              <a:spcAft>
                <a:spcPts val="0"/>
              </a:spcAft>
              <a:buSzPts val="1500"/>
              <a:buAutoNum type="arabicPeriod"/>
            </a:pPr>
            <a:r>
              <a:rPr lang="en" sz="1500"/>
              <a:t>22,000</a:t>
            </a:r>
            <a:endParaRPr sz="1500"/>
          </a:p>
          <a:p>
            <a:pPr marL="457200" lvl="0" indent="-323850" algn="l" rtl="0">
              <a:spcBef>
                <a:spcPts val="0"/>
              </a:spcBef>
              <a:spcAft>
                <a:spcPts val="0"/>
              </a:spcAft>
              <a:buSzPts val="1500"/>
              <a:buAutoNum type="arabicPeriod"/>
            </a:pPr>
            <a:r>
              <a:rPr lang="en" sz="1500"/>
              <a:t>159,000</a:t>
            </a:r>
            <a:endParaRPr sz="1500"/>
          </a:p>
          <a:p>
            <a:pPr marL="457200" lvl="0" indent="-323850" algn="l" rtl="0">
              <a:spcBef>
                <a:spcPts val="0"/>
              </a:spcBef>
              <a:spcAft>
                <a:spcPts val="0"/>
              </a:spcAft>
              <a:buSzPts val="1500"/>
              <a:buAutoNum type="arabicPeriod"/>
            </a:pPr>
            <a:r>
              <a:rPr lang="en" sz="1500"/>
              <a:t>13,000</a:t>
            </a:r>
            <a:endParaRPr sz="1500"/>
          </a:p>
          <a:p>
            <a:pPr marL="457200" lvl="0" indent="-323850" algn="l" rtl="0">
              <a:spcBef>
                <a:spcPts val="0"/>
              </a:spcBef>
              <a:spcAft>
                <a:spcPts val="0"/>
              </a:spcAft>
              <a:buSzPts val="1500"/>
              <a:buAutoNum type="arabicPeriod"/>
            </a:pPr>
            <a:r>
              <a:rPr lang="en" sz="1500"/>
              <a:t>47,000</a:t>
            </a:r>
            <a:endParaRPr sz="1500"/>
          </a:p>
          <a:p>
            <a:pPr marL="457200" lvl="0" indent="-323850" algn="l" rtl="0">
              <a:spcBef>
                <a:spcPts val="0"/>
              </a:spcBef>
              <a:spcAft>
                <a:spcPts val="0"/>
              </a:spcAft>
              <a:buSzPts val="1500"/>
              <a:buAutoNum type="arabicPeriod"/>
            </a:pPr>
            <a:r>
              <a:rPr lang="en" sz="1500"/>
              <a:t>66,000</a:t>
            </a:r>
            <a:endParaRPr sz="1500"/>
          </a:p>
          <a:p>
            <a:pPr marL="457200" lvl="0" indent="-323850" algn="l" rtl="0">
              <a:spcBef>
                <a:spcPts val="0"/>
              </a:spcBef>
              <a:spcAft>
                <a:spcPts val="0"/>
              </a:spcAft>
              <a:buSzPts val="1500"/>
              <a:buAutoNum type="arabicPeriod"/>
            </a:pPr>
            <a:r>
              <a:rPr lang="en" sz="1500"/>
              <a:t>10,000</a:t>
            </a:r>
            <a:endParaRPr sz="1500"/>
          </a:p>
          <a:p>
            <a:pPr marL="457200" lvl="0" indent="-323850" algn="l" rtl="0">
              <a:spcBef>
                <a:spcPts val="0"/>
              </a:spcBef>
              <a:spcAft>
                <a:spcPts val="0"/>
              </a:spcAft>
              <a:buSzPts val="1500"/>
              <a:buAutoNum type="arabicPeriod"/>
            </a:pPr>
            <a:r>
              <a:rPr lang="en" sz="1500"/>
              <a:t>7,000</a:t>
            </a:r>
            <a:endParaRPr sz="1500"/>
          </a:p>
          <a:p>
            <a:pPr marL="457200" lvl="0" indent="-323850" algn="l" rtl="0">
              <a:spcBef>
                <a:spcPts val="0"/>
              </a:spcBef>
              <a:spcAft>
                <a:spcPts val="0"/>
              </a:spcAft>
              <a:buSzPts val="1500"/>
              <a:buAutoNum type="arabicPeriod"/>
            </a:pPr>
            <a:r>
              <a:rPr lang="en" sz="1500"/>
              <a:t>27,000</a:t>
            </a:r>
            <a:endParaRPr sz="1500"/>
          </a:p>
        </p:txBody>
      </p:sp>
      <p:sp>
        <p:nvSpPr>
          <p:cNvPr id="393" name="Google Shape;393;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394" name="Google Shape;394;p5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Decimals: Estimation Answers		(Slide 1 of 2)</a:t>
            </a:r>
            <a:endParaRPr/>
          </a:p>
        </p:txBody>
      </p:sp>
      <p:sp>
        <p:nvSpPr>
          <p:cNvPr id="395" name="Google Shape;395;p51"/>
          <p:cNvSpPr txBox="1">
            <a:spLocks noGrp="1"/>
          </p:cNvSpPr>
          <p:nvPr>
            <p:ph type="body" idx="1"/>
          </p:nvPr>
        </p:nvSpPr>
        <p:spPr>
          <a:xfrm>
            <a:off x="4749475" y="1171600"/>
            <a:ext cx="4082700" cy="35886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t>Answers to Estimating Products</a:t>
            </a:r>
            <a:r>
              <a:rPr lang="en" sz="1500"/>
              <a:t>:</a:t>
            </a:r>
            <a:endParaRPr sz="1500"/>
          </a:p>
          <a:p>
            <a:pPr marL="457200" lvl="0" indent="-323850" algn="l" rtl="0">
              <a:spcBef>
                <a:spcPts val="0"/>
              </a:spcBef>
              <a:spcAft>
                <a:spcPts val="0"/>
              </a:spcAft>
              <a:buSzPts val="1500"/>
              <a:buAutoNum type="arabicPeriod"/>
            </a:pPr>
            <a:r>
              <a:rPr lang="en" sz="1500"/>
              <a:t>80</a:t>
            </a:r>
            <a:endParaRPr sz="1500"/>
          </a:p>
          <a:p>
            <a:pPr marL="457200" lvl="0" indent="-323850" algn="l" rtl="0">
              <a:spcBef>
                <a:spcPts val="0"/>
              </a:spcBef>
              <a:spcAft>
                <a:spcPts val="0"/>
              </a:spcAft>
              <a:buSzPts val="1500"/>
              <a:buAutoNum type="arabicPeriod"/>
            </a:pPr>
            <a:r>
              <a:rPr lang="en" sz="1500"/>
              <a:t>280</a:t>
            </a:r>
            <a:endParaRPr sz="1500"/>
          </a:p>
          <a:p>
            <a:pPr marL="457200" lvl="0" indent="-323850" algn="l" rtl="0">
              <a:spcBef>
                <a:spcPts val="0"/>
              </a:spcBef>
              <a:spcAft>
                <a:spcPts val="0"/>
              </a:spcAft>
              <a:buSzPts val="1500"/>
              <a:buAutoNum type="arabicPeriod"/>
            </a:pPr>
            <a:r>
              <a:rPr lang="en" sz="1500"/>
              <a:t>250</a:t>
            </a:r>
            <a:endParaRPr sz="1500"/>
          </a:p>
          <a:p>
            <a:pPr marL="457200" lvl="0" indent="-323850" algn="l" rtl="0">
              <a:spcBef>
                <a:spcPts val="0"/>
              </a:spcBef>
              <a:spcAft>
                <a:spcPts val="0"/>
              </a:spcAft>
              <a:buSzPts val="1500"/>
              <a:buAutoNum type="arabicPeriod"/>
            </a:pPr>
            <a:r>
              <a:rPr lang="en" sz="1500"/>
              <a:t>90</a:t>
            </a:r>
            <a:endParaRPr sz="1500"/>
          </a:p>
          <a:p>
            <a:pPr marL="457200" lvl="0" indent="-323850" algn="l" rtl="0">
              <a:spcBef>
                <a:spcPts val="0"/>
              </a:spcBef>
              <a:spcAft>
                <a:spcPts val="0"/>
              </a:spcAft>
              <a:buSzPts val="1500"/>
              <a:buAutoNum type="arabicPeriod"/>
            </a:pPr>
            <a:r>
              <a:rPr lang="en" sz="1500"/>
              <a:t>630</a:t>
            </a:r>
            <a:endParaRPr sz="1500"/>
          </a:p>
          <a:p>
            <a:pPr marL="457200" lvl="0" indent="-323850" algn="l" rtl="0">
              <a:spcBef>
                <a:spcPts val="0"/>
              </a:spcBef>
              <a:spcAft>
                <a:spcPts val="0"/>
              </a:spcAft>
              <a:buSzPts val="1500"/>
              <a:buAutoNum type="arabicPeriod"/>
            </a:pPr>
            <a:r>
              <a:rPr lang="en" sz="1500"/>
              <a:t>540</a:t>
            </a:r>
            <a:endParaRPr sz="1500"/>
          </a:p>
          <a:p>
            <a:pPr marL="457200" lvl="0" indent="-323850" algn="l" rtl="0">
              <a:spcBef>
                <a:spcPts val="0"/>
              </a:spcBef>
              <a:spcAft>
                <a:spcPts val="0"/>
              </a:spcAft>
              <a:buSzPts val="1500"/>
              <a:buAutoNum type="arabicPeriod"/>
            </a:pPr>
            <a:r>
              <a:rPr lang="en" sz="1500"/>
              <a:t>60</a:t>
            </a:r>
            <a:endParaRPr sz="1500"/>
          </a:p>
          <a:p>
            <a:pPr marL="457200" lvl="0" indent="-323850" algn="l" rtl="0">
              <a:spcBef>
                <a:spcPts val="0"/>
              </a:spcBef>
              <a:spcAft>
                <a:spcPts val="0"/>
              </a:spcAft>
              <a:buSzPts val="1500"/>
              <a:buAutoNum type="arabicPeriod"/>
            </a:pPr>
            <a:r>
              <a:rPr lang="en" sz="1500"/>
              <a:t>150</a:t>
            </a:r>
            <a:endParaRPr sz="1500"/>
          </a:p>
          <a:p>
            <a:pPr marL="457200" lvl="0" indent="-323850" algn="l" rtl="0">
              <a:spcBef>
                <a:spcPts val="0"/>
              </a:spcBef>
              <a:spcAft>
                <a:spcPts val="0"/>
              </a:spcAft>
              <a:buSzPts val="1500"/>
              <a:buAutoNum type="arabicPeriod"/>
            </a:pPr>
            <a:r>
              <a:rPr lang="en" sz="1500"/>
              <a:t>350</a:t>
            </a:r>
            <a:endParaRPr sz="1500"/>
          </a:p>
          <a:p>
            <a:pPr marL="457200" lvl="0" indent="-323850" algn="l" rtl="0">
              <a:spcBef>
                <a:spcPts val="0"/>
              </a:spcBef>
              <a:spcAft>
                <a:spcPts val="0"/>
              </a:spcAft>
              <a:buSzPts val="1500"/>
              <a:buAutoNum type="arabicPeriod"/>
            </a:pPr>
            <a:r>
              <a:rPr lang="en" sz="1500"/>
              <a:t>100</a:t>
            </a:r>
            <a:endParaRPr sz="1500"/>
          </a:p>
          <a:p>
            <a:pPr marL="457200" lvl="0" indent="-323850" algn="l" rtl="0">
              <a:spcBef>
                <a:spcPts val="0"/>
              </a:spcBef>
              <a:spcAft>
                <a:spcPts val="0"/>
              </a:spcAft>
              <a:buSzPts val="1500"/>
              <a:buAutoNum type="arabicPeriod"/>
            </a:pPr>
            <a:r>
              <a:rPr lang="en" sz="1500"/>
              <a:t>160</a:t>
            </a:r>
            <a:endParaRPr sz="1500"/>
          </a:p>
          <a:p>
            <a:pPr marL="457200" lvl="0" indent="-323850" algn="l" rtl="0">
              <a:spcBef>
                <a:spcPts val="0"/>
              </a:spcBef>
              <a:spcAft>
                <a:spcPts val="0"/>
              </a:spcAft>
              <a:buSzPts val="1500"/>
              <a:buAutoNum type="arabicPeriod"/>
            </a:pPr>
            <a:r>
              <a:rPr lang="en" sz="1500"/>
              <a:t>40</a:t>
            </a:r>
            <a:endParaRPr sz="1500"/>
          </a:p>
        </p:txBody>
      </p:sp>
      <p:sp>
        <p:nvSpPr>
          <p:cNvPr id="396" name="Google Shape;396;p51"/>
          <p:cNvSpPr txBox="1"/>
          <p:nvPr/>
        </p:nvSpPr>
        <p:spPr>
          <a:xfrm>
            <a:off x="6751500" y="3269275"/>
            <a:ext cx="2080800" cy="1364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a:solidFill>
                  <a:srgbClr val="000000"/>
                </a:solidFill>
                <a:latin typeface="Gloria Hallelujah"/>
                <a:ea typeface="Gloria Hallelujah"/>
                <a:cs typeface="Gloria Hallelujah"/>
                <a:sym typeface="Gloria Hallelujah"/>
              </a:rPr>
              <a:t>Please let me know if I made any mistake</a:t>
            </a:r>
            <a:r>
              <a:rPr lang="en" sz="1800">
                <a:latin typeface="Gloria Hallelujah"/>
                <a:ea typeface="Gloria Hallelujah"/>
                <a:cs typeface="Gloria Hallelujah"/>
                <a:sym typeface="Gloria Hallelujah"/>
              </a:rPr>
              <a:t>s</a:t>
            </a:r>
            <a:r>
              <a:rPr lang="en" sz="1800">
                <a:solidFill>
                  <a:srgbClr val="000000"/>
                </a:solidFill>
                <a:latin typeface="Gloria Hallelujah"/>
                <a:ea typeface="Gloria Hallelujah"/>
                <a:cs typeface="Gloria Hallelujah"/>
                <a:sym typeface="Gloria Hallelujah"/>
              </a:rPr>
              <a:t>!</a:t>
            </a:r>
            <a:endParaRPr sz="1800">
              <a:solidFill>
                <a:srgbClr val="000000"/>
              </a:solidFill>
              <a:latin typeface="Gloria Hallelujah"/>
              <a:ea typeface="Gloria Hallelujah"/>
              <a:cs typeface="Gloria Hallelujah"/>
              <a:sym typeface="Gloria Hallelujah"/>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85" name="Google Shape;85;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If you prefer to work with a tutor or if you want to review a math topic in more depth after completing the workshop, feel free to </a:t>
            </a:r>
            <a:r>
              <a:rPr lang="en" u="sng">
                <a:solidFill>
                  <a:schemeClr val="hlink"/>
                </a:solidFill>
                <a:hlinkClick r:id="rId3"/>
              </a:rPr>
              <a:t>schedule an appointment</a:t>
            </a:r>
            <a:r>
              <a:rPr lang="en"/>
              <a:t> with a math tutor! Please come prepared to the appointment with examples to review.</a:t>
            </a:r>
            <a:endParaRPr/>
          </a:p>
          <a:p>
            <a:pPr marL="0" lvl="0" indent="0" algn="l" rtl="0">
              <a:spcBef>
                <a:spcPts val="1600"/>
              </a:spcBef>
              <a:spcAft>
                <a:spcPts val="0"/>
              </a:spcAft>
              <a:buClr>
                <a:schemeClr val="dk1"/>
              </a:buClr>
              <a:buSzPts val="1100"/>
              <a:buFont typeface="Arial"/>
              <a:buNone/>
            </a:pPr>
            <a:r>
              <a:rPr lang="en"/>
              <a:t>There are also English and science tutors available if you would like to review those subjects. You </a:t>
            </a:r>
            <a:r>
              <a:rPr lang="en" b="1"/>
              <a:t>do not</a:t>
            </a:r>
            <a:r>
              <a:rPr lang="en"/>
              <a:t> need to be currently enrolled in a math, English, or science course to sign up for TEAS tutoring; you just need to be a current Goodwin student.</a:t>
            </a:r>
            <a:endParaRPr/>
          </a:p>
          <a:p>
            <a:pPr marL="0" lvl="0" indent="0" algn="l" rtl="0">
              <a:spcBef>
                <a:spcPts val="1600"/>
              </a:spcBef>
              <a:spcAft>
                <a:spcPts val="1600"/>
              </a:spcAft>
              <a:buClr>
                <a:schemeClr val="dk1"/>
              </a:buClr>
              <a:buSzPts val="1100"/>
              <a:buFont typeface="Arial"/>
              <a:buNone/>
            </a:pPr>
            <a:r>
              <a:rPr lang="en"/>
              <a:t>Appointments can be on-ground or virtual, but please ensure you read each tutor’s availability carefully so you know if they are on-ground or virtual.</a:t>
            </a:r>
            <a:endParaRPr/>
          </a:p>
        </p:txBody>
      </p:sp>
      <p:sp>
        <p:nvSpPr>
          <p:cNvPr id="86" name="Google Shape;8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7" name="Google Shape;87;p16"/>
          <p:cNvSpPr txBox="1"/>
          <p:nvPr/>
        </p:nvSpPr>
        <p:spPr>
          <a:xfrm>
            <a:off x="6507900" y="0"/>
            <a:ext cx="2636100" cy="903600"/>
          </a:xfrm>
          <a:prstGeom prst="rect">
            <a:avLst/>
          </a:prstGeom>
          <a:solidFill>
            <a:srgbClr val="80CBC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Old Standard TT"/>
                <a:ea typeface="Old Standard TT"/>
                <a:cs typeface="Old Standard TT"/>
                <a:sym typeface="Old Standard TT"/>
              </a:rPr>
              <a:t>The introductory slides are the same for all parts of the workshop.</a:t>
            </a:r>
            <a:endParaRPr sz="1600">
              <a:solidFill>
                <a:srgbClr val="000000"/>
              </a:solidFill>
              <a:latin typeface="Old Standard TT"/>
              <a:ea typeface="Old Standard TT"/>
              <a:cs typeface="Old Standard TT"/>
              <a:sym typeface="Old Standard T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Decimals: Estimation Answers		(Slide 2 of 2)</a:t>
            </a:r>
            <a:endParaRPr/>
          </a:p>
        </p:txBody>
      </p:sp>
      <p:sp>
        <p:nvSpPr>
          <p:cNvPr id="402" name="Google Shape;402;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403" name="Google Shape;403;p52"/>
          <p:cNvSpPr txBox="1">
            <a:spLocks noGrp="1"/>
          </p:cNvSpPr>
          <p:nvPr>
            <p:ph type="body" idx="1"/>
          </p:nvPr>
        </p:nvSpPr>
        <p:spPr>
          <a:xfrm>
            <a:off x="311625" y="1171600"/>
            <a:ext cx="8520600" cy="36825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t>Answers to Estimating Quotients</a:t>
            </a:r>
            <a:r>
              <a:rPr lang="en" sz="1500"/>
              <a:t>:</a:t>
            </a:r>
            <a:endParaRPr sz="1500"/>
          </a:p>
          <a:p>
            <a:pPr marL="0" lvl="0" indent="0" algn="l" rtl="0">
              <a:spcBef>
                <a:spcPts val="0"/>
              </a:spcBef>
              <a:spcAft>
                <a:spcPts val="0"/>
              </a:spcAft>
              <a:buNone/>
            </a:pPr>
            <a:r>
              <a:rPr lang="en" sz="1500"/>
              <a:t>Part A: (I looked for the numerator answer that was closest to the original numerator)</a:t>
            </a:r>
            <a:endParaRPr sz="1500"/>
          </a:p>
          <a:p>
            <a:pPr marL="457200" lvl="0" indent="-323850" algn="l" rtl="0">
              <a:spcBef>
                <a:spcPts val="0"/>
              </a:spcBef>
              <a:spcAft>
                <a:spcPts val="0"/>
              </a:spcAft>
              <a:buSzPts val="1500"/>
              <a:buAutoNum type="arabicPeriod"/>
            </a:pPr>
            <a:r>
              <a:rPr lang="en" sz="1500"/>
              <a:t>c</a:t>
            </a:r>
            <a:endParaRPr sz="1500"/>
          </a:p>
          <a:p>
            <a:pPr marL="457200" lvl="0" indent="-323850" algn="l" rtl="0">
              <a:spcBef>
                <a:spcPts val="0"/>
              </a:spcBef>
              <a:spcAft>
                <a:spcPts val="0"/>
              </a:spcAft>
              <a:buSzPts val="1500"/>
              <a:buAutoNum type="arabicPeriod"/>
            </a:pPr>
            <a:r>
              <a:rPr lang="en" sz="1500"/>
              <a:t>d</a:t>
            </a:r>
            <a:endParaRPr sz="1500"/>
          </a:p>
          <a:p>
            <a:pPr marL="457200" lvl="0" indent="-323850" algn="l" rtl="0">
              <a:spcBef>
                <a:spcPts val="0"/>
              </a:spcBef>
              <a:spcAft>
                <a:spcPts val="0"/>
              </a:spcAft>
              <a:buSzPts val="1500"/>
              <a:buAutoNum type="arabicPeriod"/>
            </a:pPr>
            <a:r>
              <a:rPr lang="en" sz="1500"/>
              <a:t>a</a:t>
            </a:r>
            <a:endParaRPr sz="1500"/>
          </a:p>
          <a:p>
            <a:pPr marL="457200" lvl="0" indent="-323850" algn="l" rtl="0">
              <a:spcBef>
                <a:spcPts val="0"/>
              </a:spcBef>
              <a:spcAft>
                <a:spcPts val="0"/>
              </a:spcAft>
              <a:buSzPts val="1500"/>
              <a:buAutoNum type="arabicPeriod"/>
            </a:pPr>
            <a:r>
              <a:rPr lang="en" sz="1500"/>
              <a:t>b</a:t>
            </a:r>
            <a:endParaRPr sz="1500"/>
          </a:p>
          <a:p>
            <a:pPr marL="0" lvl="0" indent="0" algn="l" rtl="0">
              <a:spcBef>
                <a:spcPts val="0"/>
              </a:spcBef>
              <a:spcAft>
                <a:spcPts val="0"/>
              </a:spcAft>
              <a:buNone/>
            </a:pPr>
            <a:r>
              <a:rPr lang="en" sz="1500"/>
              <a:t>Part B: (I left the denominator and rounded the numerator so that I could get a whole number answer)</a:t>
            </a:r>
            <a:endParaRPr sz="1500"/>
          </a:p>
          <a:p>
            <a:pPr marL="457200" lvl="0" indent="-323850" algn="l" rtl="0">
              <a:spcBef>
                <a:spcPts val="0"/>
              </a:spcBef>
              <a:spcAft>
                <a:spcPts val="0"/>
              </a:spcAft>
              <a:buSzPts val="1500"/>
              <a:buAutoNum type="arabicPeriod"/>
            </a:pPr>
            <a:r>
              <a:rPr lang="en" sz="1500"/>
              <a:t>d</a:t>
            </a:r>
            <a:endParaRPr sz="1500"/>
          </a:p>
          <a:p>
            <a:pPr marL="457200" lvl="0" indent="-323850" algn="l" rtl="0">
              <a:spcBef>
                <a:spcPts val="0"/>
              </a:spcBef>
              <a:spcAft>
                <a:spcPts val="0"/>
              </a:spcAft>
              <a:buSzPts val="1500"/>
              <a:buAutoNum type="arabicPeriod"/>
            </a:pPr>
            <a:r>
              <a:rPr lang="en" sz="1500"/>
              <a:t>a</a:t>
            </a:r>
            <a:endParaRPr sz="1500"/>
          </a:p>
          <a:p>
            <a:pPr marL="457200" lvl="0" indent="-323850" algn="l" rtl="0">
              <a:spcBef>
                <a:spcPts val="0"/>
              </a:spcBef>
              <a:spcAft>
                <a:spcPts val="0"/>
              </a:spcAft>
              <a:buSzPts val="1500"/>
              <a:buAutoNum type="arabicPeriod"/>
            </a:pPr>
            <a:r>
              <a:rPr lang="en" sz="1500"/>
              <a:t>c</a:t>
            </a:r>
            <a:endParaRPr sz="1500"/>
          </a:p>
          <a:p>
            <a:pPr marL="457200" lvl="0" indent="-323850" algn="l" rtl="0">
              <a:spcBef>
                <a:spcPts val="0"/>
              </a:spcBef>
              <a:spcAft>
                <a:spcPts val="0"/>
              </a:spcAft>
              <a:buSzPts val="1500"/>
              <a:buAutoNum type="arabicPeriod"/>
            </a:pPr>
            <a:r>
              <a:rPr lang="en" sz="1500"/>
              <a:t>b</a:t>
            </a:r>
            <a:endParaRPr sz="1500"/>
          </a:p>
        </p:txBody>
      </p:sp>
      <p:sp>
        <p:nvSpPr>
          <p:cNvPr id="404" name="Google Shape;404;p52"/>
          <p:cNvSpPr txBox="1"/>
          <p:nvPr/>
        </p:nvSpPr>
        <p:spPr>
          <a:xfrm>
            <a:off x="6751500" y="3269275"/>
            <a:ext cx="2080800" cy="1364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a:solidFill>
                  <a:srgbClr val="000000"/>
                </a:solidFill>
                <a:latin typeface="Gloria Hallelujah"/>
                <a:ea typeface="Gloria Hallelujah"/>
                <a:cs typeface="Gloria Hallelujah"/>
                <a:sym typeface="Gloria Hallelujah"/>
              </a:rPr>
              <a:t>Please let me know if I made any mistake</a:t>
            </a:r>
            <a:r>
              <a:rPr lang="en" sz="1800">
                <a:latin typeface="Gloria Hallelujah"/>
                <a:ea typeface="Gloria Hallelujah"/>
                <a:cs typeface="Gloria Hallelujah"/>
                <a:sym typeface="Gloria Hallelujah"/>
              </a:rPr>
              <a:t>s</a:t>
            </a:r>
            <a:r>
              <a:rPr lang="en" sz="1800">
                <a:solidFill>
                  <a:srgbClr val="000000"/>
                </a:solidFill>
                <a:latin typeface="Gloria Hallelujah"/>
                <a:ea typeface="Gloria Hallelujah"/>
                <a:cs typeface="Gloria Hallelujah"/>
                <a:sym typeface="Gloria Hallelujah"/>
              </a:rPr>
              <a:t>!</a:t>
            </a:r>
            <a:endParaRPr sz="1800">
              <a:solidFill>
                <a:srgbClr val="000000"/>
              </a:solidFill>
              <a:latin typeface="Gloria Hallelujah"/>
              <a:ea typeface="Gloria Hallelujah"/>
              <a:cs typeface="Gloria Hallelujah"/>
              <a:sym typeface="Gloria Hallelujah"/>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Decimals: Reminder</a:t>
            </a:r>
            <a:endParaRPr/>
          </a:p>
        </p:txBody>
      </p:sp>
      <p:sp>
        <p:nvSpPr>
          <p:cNvPr id="410" name="Google Shape;410;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411" name="Google Shape;411;p53"/>
          <p:cNvSpPr txBox="1">
            <a:spLocks noGrp="1"/>
          </p:cNvSpPr>
          <p:nvPr>
            <p:ph type="body" idx="1"/>
          </p:nvPr>
        </p:nvSpPr>
        <p:spPr>
          <a:xfrm>
            <a:off x="311700" y="1171600"/>
            <a:ext cx="8520600" cy="36825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That was the last slide in the decimals section.</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sz="15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body" idx="1"/>
          </p:nvPr>
        </p:nvSpPr>
        <p:spPr>
          <a:xfrm>
            <a:off x="311700" y="1171600"/>
            <a:ext cx="4557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t>Scientific notation</a:t>
            </a:r>
            <a:r>
              <a:rPr lang="en"/>
              <a:t>: a method of representing very large and very small numbers</a:t>
            </a:r>
            <a:endParaRPr/>
          </a:p>
          <a:p>
            <a:pPr marL="0" lvl="0" indent="0" algn="l" rtl="0">
              <a:spcBef>
                <a:spcPts val="1600"/>
              </a:spcBef>
              <a:spcAft>
                <a:spcPts val="0"/>
              </a:spcAft>
              <a:buClr>
                <a:schemeClr val="dk1"/>
              </a:buClr>
              <a:buSzPts val="1100"/>
              <a:buFont typeface="Arial"/>
              <a:buNone/>
            </a:pPr>
            <a:r>
              <a:rPr lang="en"/>
              <a:t>A number written in scientific notation will be of the form:</a:t>
            </a:r>
            <a:endParaRPr/>
          </a:p>
          <a:p>
            <a:pPr marL="0" lvl="0" indent="0" algn="ctr" rtl="0">
              <a:spcBef>
                <a:spcPts val="1600"/>
              </a:spcBef>
              <a:spcAft>
                <a:spcPts val="0"/>
              </a:spcAft>
              <a:buClr>
                <a:schemeClr val="dk1"/>
              </a:buClr>
              <a:buSzPts val="1100"/>
              <a:buFont typeface="Arial"/>
              <a:buNone/>
            </a:pPr>
            <a:r>
              <a:rPr lang="en" i="1"/>
              <a:t>a</a:t>
            </a:r>
            <a:r>
              <a:rPr lang="en"/>
              <a:t>×10</a:t>
            </a:r>
            <a:r>
              <a:rPr lang="en" i="1" baseline="30000"/>
              <a:t>n</a:t>
            </a:r>
            <a:endParaRPr/>
          </a:p>
          <a:p>
            <a:pPr marL="0" lvl="0" indent="0" algn="l" rtl="0">
              <a:spcBef>
                <a:spcPts val="1600"/>
              </a:spcBef>
              <a:spcAft>
                <a:spcPts val="1600"/>
              </a:spcAft>
              <a:buNone/>
            </a:pPr>
            <a:r>
              <a:rPr lang="en"/>
              <a:t>where 1 ≤ </a:t>
            </a:r>
            <a:r>
              <a:rPr lang="en" i="1"/>
              <a:t>a</a:t>
            </a:r>
            <a:r>
              <a:rPr lang="en"/>
              <a:t> &lt; 10 and </a:t>
            </a:r>
            <a:r>
              <a:rPr lang="en" i="1"/>
              <a:t>n</a:t>
            </a:r>
            <a:r>
              <a:rPr lang="en"/>
              <a:t> is a nonzero integer.</a:t>
            </a:r>
            <a:endParaRPr/>
          </a:p>
        </p:txBody>
      </p:sp>
      <p:sp>
        <p:nvSpPr>
          <p:cNvPr id="417" name="Google Shape;417;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418" name="Google Shape;418;p5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Scientific Notation</a:t>
            </a:r>
            <a:r>
              <a:rPr lang="en" baseline="30000"/>
              <a:t>46</a:t>
            </a:r>
            <a:endParaRPr baseline="30000"/>
          </a:p>
        </p:txBody>
      </p:sp>
      <p:pic>
        <p:nvPicPr>
          <p:cNvPr id="419" name="Google Shape;419;p54" title="image.jpeg"/>
          <p:cNvPicPr preferRelativeResize="0"/>
          <p:nvPr/>
        </p:nvPicPr>
        <p:blipFill rotWithShape="1">
          <a:blip r:embed="rId4">
            <a:alphaModFix/>
          </a:blip>
          <a:srcRect l="8078" r="8288"/>
          <a:stretch/>
        </p:blipFill>
        <p:spPr>
          <a:xfrm>
            <a:off x="5297025" y="1171600"/>
            <a:ext cx="3535277" cy="2377974"/>
          </a:xfrm>
          <a:prstGeom prst="rect">
            <a:avLst/>
          </a:prstGeom>
          <a:noFill/>
          <a:ln w="9525" cap="flat" cmpd="sng">
            <a:solidFill>
              <a:srgbClr val="999999"/>
            </a:solidFill>
            <a:prstDash val="solid"/>
            <a:round/>
            <a:headEnd type="none" w="sm" len="sm"/>
            <a:tailEnd type="none" w="sm" len="sm"/>
          </a:ln>
        </p:spPr>
      </p:pic>
      <p:sp>
        <p:nvSpPr>
          <p:cNvPr id="420" name="Google Shape;420;p54"/>
          <p:cNvSpPr/>
          <p:nvPr/>
        </p:nvSpPr>
        <p:spPr>
          <a:xfrm>
            <a:off x="2051550" y="2805850"/>
            <a:ext cx="1077900" cy="5577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4"/>
          <p:cNvSpPr txBox="1"/>
          <p:nvPr/>
        </p:nvSpPr>
        <p:spPr>
          <a:xfrm>
            <a:off x="5669925" y="3549575"/>
            <a:ext cx="3162600" cy="101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12</a:t>
            </a:r>
            <a:r>
              <a:rPr lang="en" sz="1000">
                <a:latin typeface="Old Standard TT"/>
                <a:ea typeface="Old Standard TT"/>
                <a:cs typeface="Old Standard TT"/>
                <a:sym typeface="Old Standard TT"/>
              </a:rPr>
              <a:t>. Scientific notation. Adapted from </a:t>
            </a:r>
            <a:r>
              <a:rPr lang="en" sz="1000" i="1">
                <a:latin typeface="Old Standard TT"/>
                <a:ea typeface="Old Standard TT"/>
                <a:cs typeface="Old Standard TT"/>
                <a:sym typeface="Old Standard TT"/>
              </a:rPr>
              <a:t>Scientific Notation</a:t>
            </a:r>
            <a:r>
              <a:rPr lang="en" sz="1000">
                <a:latin typeface="Old Standard TT"/>
                <a:ea typeface="Old Standard TT"/>
                <a:cs typeface="Old Standard TT"/>
                <a:sym typeface="Old Standard TT"/>
              </a:rPr>
              <a:t>, 2022, retrieved from </a:t>
            </a:r>
            <a:r>
              <a:rPr lang="en" sz="1000" u="sng">
                <a:solidFill>
                  <a:schemeClr val="hlink"/>
                </a:solidFill>
                <a:latin typeface="Old Standard TT"/>
                <a:ea typeface="Old Standard TT"/>
                <a:cs typeface="Old Standard TT"/>
                <a:sym typeface="Old Standard TT"/>
                <a:hlinkClick r:id="rId5"/>
              </a:rPr>
              <a:t>https://cptv.pbslearningmedia.org/resource/muen-math-ee-scientificnotation/scientific-notation/</a:t>
            </a:r>
            <a:r>
              <a:rPr lang="en" sz="1000">
                <a:latin typeface="Old Standard TT"/>
                <a:ea typeface="Old Standard TT"/>
                <a:cs typeface="Old Standard TT"/>
                <a:sym typeface="Old Standard TT"/>
              </a:rPr>
              <a:t>. Copyright </a:t>
            </a:r>
            <a:r>
              <a:rPr lang="en" sz="1000">
                <a:solidFill>
                  <a:schemeClr val="dk1"/>
                </a:solidFill>
                <a:latin typeface="Old Standard TT"/>
                <a:ea typeface="Old Standard TT"/>
                <a:cs typeface="Old Standard TT"/>
                <a:sym typeface="Old Standard TT"/>
              </a:rPr>
              <a:t>2025 by PBS &amp; WGBH Educational Foundation.</a:t>
            </a:r>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Converting from </a:t>
            </a:r>
            <a:r>
              <a:rPr lang="en" u="sng">
                <a:solidFill>
                  <a:schemeClr val="accent5"/>
                </a:solidFill>
                <a:hlinkClick r:id="rId3">
                  <a:extLst>
                    <a:ext uri="{A12FA001-AC4F-418D-AE19-62706E023703}">
                      <ahyp:hlinkClr xmlns:ahyp="http://schemas.microsoft.com/office/drawing/2018/hyperlinkcolor" val="tx"/>
                    </a:ext>
                  </a:extLst>
                </a:hlinkClick>
              </a:rPr>
              <a:t>decimal notation to scientific notation</a:t>
            </a:r>
            <a:r>
              <a:rPr lang="en" baseline="30000"/>
              <a:t>47</a:t>
            </a:r>
            <a:r>
              <a:rPr lang="en"/>
              <a:t>:</a:t>
            </a:r>
            <a:endParaRPr/>
          </a:p>
          <a:p>
            <a:pPr marL="457200" lvl="0" indent="-342900" algn="l" rtl="0">
              <a:spcBef>
                <a:spcPts val="0"/>
              </a:spcBef>
              <a:spcAft>
                <a:spcPts val="0"/>
              </a:spcAft>
              <a:buSzPts val="1800"/>
              <a:buAutoNum type="arabicPeriod"/>
            </a:pPr>
            <a:r>
              <a:rPr lang="en"/>
              <a:t>Identify where the decimal point needs to be so that 1≤ </a:t>
            </a:r>
            <a:r>
              <a:rPr lang="en" i="1"/>
              <a:t>a</a:t>
            </a:r>
            <a:r>
              <a:rPr lang="en"/>
              <a:t> &lt;10.</a:t>
            </a:r>
            <a:endParaRPr/>
          </a:p>
          <a:p>
            <a:pPr marL="457200" lvl="0" indent="-342900" algn="l" rtl="0">
              <a:spcBef>
                <a:spcPts val="0"/>
              </a:spcBef>
              <a:spcAft>
                <a:spcPts val="0"/>
              </a:spcAft>
              <a:buSzPts val="1800"/>
              <a:buAutoNum type="arabicPeriod"/>
            </a:pPr>
            <a:r>
              <a:rPr lang="en"/>
              <a:t>Start from where the decimal point is, and move left or right until you have the desired </a:t>
            </a:r>
            <a:r>
              <a:rPr lang="en" i="1"/>
              <a:t>a</a:t>
            </a:r>
            <a:r>
              <a:rPr lang="en"/>
              <a:t> value.</a:t>
            </a:r>
            <a:endParaRPr/>
          </a:p>
          <a:p>
            <a:pPr marL="457200" lvl="0" indent="-342900" algn="l" rtl="0">
              <a:spcBef>
                <a:spcPts val="0"/>
              </a:spcBef>
              <a:spcAft>
                <a:spcPts val="0"/>
              </a:spcAft>
              <a:buSzPts val="1800"/>
              <a:buAutoNum type="arabicPeriod"/>
            </a:pPr>
            <a:r>
              <a:rPr lang="en"/>
              <a:t>The number of places you moved will be the exponent on 10.</a:t>
            </a:r>
            <a:endParaRPr/>
          </a:p>
          <a:p>
            <a:pPr marL="914400" lvl="1" indent="-342900" algn="l" rtl="0">
              <a:spcBef>
                <a:spcPts val="0"/>
              </a:spcBef>
              <a:spcAft>
                <a:spcPts val="0"/>
              </a:spcAft>
              <a:buSzPts val="1800"/>
              <a:buAutoNum type="alphaLcPeriod"/>
            </a:pPr>
            <a:r>
              <a:rPr lang="en" sz="1800"/>
              <a:t>If you move the decimal point </a:t>
            </a:r>
            <a:r>
              <a:rPr lang="en" sz="1800" i="1"/>
              <a:t>left</a:t>
            </a:r>
            <a:r>
              <a:rPr lang="en" sz="1800"/>
              <a:t>, you will have a </a:t>
            </a:r>
            <a:r>
              <a:rPr lang="en" sz="1800" i="1"/>
              <a:t>positive</a:t>
            </a:r>
            <a:r>
              <a:rPr lang="en" sz="1800"/>
              <a:t> exponent.</a:t>
            </a:r>
            <a:endParaRPr sz="1800"/>
          </a:p>
          <a:p>
            <a:pPr marL="914400" lvl="1" indent="-342900" algn="l" rtl="0">
              <a:spcBef>
                <a:spcPts val="0"/>
              </a:spcBef>
              <a:spcAft>
                <a:spcPts val="0"/>
              </a:spcAft>
              <a:buSzPts val="1800"/>
              <a:buAutoNum type="alphaLcPeriod"/>
            </a:pPr>
            <a:r>
              <a:rPr lang="en" sz="1800"/>
              <a:t>If you move the decimal point </a:t>
            </a:r>
            <a:r>
              <a:rPr lang="en" sz="1800" i="1"/>
              <a:t>right</a:t>
            </a:r>
            <a:r>
              <a:rPr lang="en" sz="1800"/>
              <a:t>, you will have a </a:t>
            </a:r>
            <a:r>
              <a:rPr lang="en" sz="1800" i="1"/>
              <a:t>negative</a:t>
            </a:r>
            <a:r>
              <a:rPr lang="en" sz="1800"/>
              <a:t> exponent.</a:t>
            </a:r>
            <a:endParaRPr sz="1800"/>
          </a:p>
          <a:p>
            <a:pPr marL="0" lvl="0" indent="0" algn="l" rtl="0">
              <a:spcBef>
                <a:spcPts val="1600"/>
              </a:spcBef>
              <a:spcAft>
                <a:spcPts val="1600"/>
              </a:spcAft>
              <a:buNone/>
            </a:pPr>
            <a:r>
              <a:rPr lang="en" u="sng">
                <a:solidFill>
                  <a:schemeClr val="accent5"/>
                </a:solidFill>
                <a:hlinkClick r:id="rId4">
                  <a:extLst>
                    <a:ext uri="{A12FA001-AC4F-418D-AE19-62706E023703}">
                      <ahyp:hlinkClr xmlns:ahyp="http://schemas.microsoft.com/office/drawing/2018/hyperlinkcolor" val="tx"/>
                    </a:ext>
                  </a:extLst>
                </a:hlinkClick>
              </a:rPr>
              <a:t>Practice</a:t>
            </a:r>
            <a:r>
              <a:rPr lang="en" baseline="30000"/>
              <a:t>48</a:t>
            </a:r>
            <a:r>
              <a:rPr lang="en"/>
              <a:t> for converting to scientific notation.</a:t>
            </a:r>
            <a:endParaRPr/>
          </a:p>
        </p:txBody>
      </p:sp>
      <p:sp>
        <p:nvSpPr>
          <p:cNvPr id="427" name="Google Shape;427;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28" name="Google Shape;428;p5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Scientific Notation: Convert to Scientific Notation</a:t>
            </a:r>
            <a:endParaRPr baseline="30000"/>
          </a:p>
        </p:txBody>
      </p:sp>
      <p:sp>
        <p:nvSpPr>
          <p:cNvPr id="429" name="Google Shape;429;p55"/>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Scientific Notation: Convert to Scientific Notation</a:t>
            </a:r>
            <a:endParaRPr/>
          </a:p>
        </p:txBody>
      </p:sp>
      <p:sp>
        <p:nvSpPr>
          <p:cNvPr id="435" name="Google Shape;435;p56"/>
          <p:cNvSpPr txBox="1"/>
          <p:nvPr/>
        </p:nvSpPr>
        <p:spPr>
          <a:xfrm>
            <a:off x="4428000" y="1180550"/>
            <a:ext cx="4404300" cy="31623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solidFill>
                  <a:schemeClr val="dk1"/>
                </a:solidFill>
                <a:latin typeface="Gloria Hallelujah"/>
                <a:ea typeface="Gloria Hallelujah"/>
                <a:cs typeface="Gloria Hallelujah"/>
                <a:sym typeface="Gloria Hallelujah"/>
              </a:rPr>
              <a:t>Notes:</a:t>
            </a:r>
            <a:endParaRPr sz="1700">
              <a:solidFill>
                <a:schemeClr val="dk1"/>
              </a:solidFill>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700">
                <a:solidFill>
                  <a:schemeClr val="dk1"/>
                </a:solidFill>
                <a:latin typeface="Old Standard TT"/>
                <a:ea typeface="Old Standard TT"/>
                <a:cs typeface="Old Standard TT"/>
                <a:sym typeface="Old Standard TT"/>
              </a:rPr>
              <a:t>When converting to scientific notation…</a:t>
            </a:r>
            <a:endParaRPr sz="1700">
              <a:solidFill>
                <a:schemeClr val="dk1"/>
              </a:solidFill>
              <a:latin typeface="Old Standard TT"/>
              <a:ea typeface="Old Standard TT"/>
              <a:cs typeface="Old Standard TT"/>
              <a:sym typeface="Old Standard TT"/>
            </a:endParaRPr>
          </a:p>
          <a:p>
            <a:pPr marL="457200" lvl="0" indent="-336550" algn="l" rtl="0">
              <a:lnSpc>
                <a:spcPct val="115000"/>
              </a:lnSpc>
              <a:spcBef>
                <a:spcPts val="0"/>
              </a:spcBef>
              <a:spcAft>
                <a:spcPts val="0"/>
              </a:spcAft>
              <a:buSzPts val="1700"/>
              <a:buFont typeface="Old Standard TT"/>
              <a:buChar char="●"/>
            </a:pPr>
            <a:r>
              <a:rPr lang="en" sz="1700">
                <a:latin typeface="Old Standard TT"/>
                <a:ea typeface="Old Standard TT"/>
                <a:cs typeface="Old Standard TT"/>
                <a:sym typeface="Old Standard TT"/>
              </a:rPr>
              <a:t>If you are making the number </a:t>
            </a:r>
            <a:r>
              <a:rPr lang="en" sz="1700" i="1">
                <a:latin typeface="Old Standard TT"/>
                <a:ea typeface="Old Standard TT"/>
                <a:cs typeface="Old Standard TT"/>
                <a:sym typeface="Old Standard TT"/>
              </a:rPr>
              <a:t>smaller</a:t>
            </a:r>
            <a:r>
              <a:rPr lang="en" sz="1700">
                <a:latin typeface="Old Standard TT"/>
                <a:ea typeface="Old Standard TT"/>
                <a:cs typeface="Old Standard TT"/>
                <a:sym typeface="Old Standard TT"/>
              </a:rPr>
              <a:t> to become the coefficient (like the example on the left), the power of 10 will be </a:t>
            </a:r>
            <a:r>
              <a:rPr lang="en" sz="1700" i="1">
                <a:latin typeface="Old Standard TT"/>
                <a:ea typeface="Old Standard TT"/>
                <a:cs typeface="Old Standard TT"/>
                <a:sym typeface="Old Standard TT"/>
              </a:rPr>
              <a:t>large</a:t>
            </a:r>
            <a:r>
              <a:rPr lang="en" sz="1700">
                <a:latin typeface="Old Standard TT"/>
                <a:ea typeface="Old Standard TT"/>
                <a:cs typeface="Old Standard TT"/>
                <a:sym typeface="Old Standard TT"/>
              </a:rPr>
              <a:t> (positive).</a:t>
            </a:r>
            <a:endParaRPr sz="1700">
              <a:latin typeface="Old Standard TT"/>
              <a:ea typeface="Old Standard TT"/>
              <a:cs typeface="Old Standard TT"/>
              <a:sym typeface="Old Standard TT"/>
            </a:endParaRPr>
          </a:p>
          <a:p>
            <a:pPr marL="457200" lvl="0" indent="-336550" algn="l" rtl="0">
              <a:lnSpc>
                <a:spcPct val="115000"/>
              </a:lnSpc>
              <a:spcBef>
                <a:spcPts val="0"/>
              </a:spcBef>
              <a:spcAft>
                <a:spcPts val="0"/>
              </a:spcAft>
              <a:buSzPts val="1700"/>
              <a:buFont typeface="Old Standard TT"/>
              <a:buChar char="●"/>
            </a:pPr>
            <a:r>
              <a:rPr lang="en" sz="1700">
                <a:latin typeface="Old Standard TT"/>
                <a:ea typeface="Old Standard TT"/>
                <a:cs typeface="Old Standard TT"/>
                <a:sym typeface="Old Standard TT"/>
              </a:rPr>
              <a:t>If you are making the number </a:t>
            </a:r>
            <a:r>
              <a:rPr lang="en" sz="1700" i="1">
                <a:latin typeface="Old Standard TT"/>
                <a:ea typeface="Old Standard TT"/>
                <a:cs typeface="Old Standard TT"/>
                <a:sym typeface="Old Standard TT"/>
              </a:rPr>
              <a:t>larger</a:t>
            </a:r>
            <a:r>
              <a:rPr lang="en" sz="1700">
                <a:latin typeface="Old Standard TT"/>
                <a:ea typeface="Old Standard TT"/>
                <a:cs typeface="Old Standard TT"/>
                <a:sym typeface="Old Standard TT"/>
              </a:rPr>
              <a:t> to become the coefficient (like the example on the right), the power of 10 will be </a:t>
            </a:r>
            <a:r>
              <a:rPr lang="en" sz="1700" i="1">
                <a:latin typeface="Old Standard TT"/>
                <a:ea typeface="Old Standard TT"/>
                <a:cs typeface="Old Standard TT"/>
                <a:sym typeface="Old Standard TT"/>
              </a:rPr>
              <a:t>small</a:t>
            </a:r>
            <a:r>
              <a:rPr lang="en" sz="1700">
                <a:latin typeface="Old Standard TT"/>
                <a:ea typeface="Old Standard TT"/>
                <a:cs typeface="Old Standard TT"/>
                <a:sym typeface="Old Standard TT"/>
              </a:rPr>
              <a:t> (negative).</a:t>
            </a:r>
            <a:endParaRPr sz="1700">
              <a:latin typeface="Old Standard TT"/>
              <a:ea typeface="Old Standard TT"/>
              <a:cs typeface="Old Standard TT"/>
              <a:sym typeface="Old Standard TT"/>
            </a:endParaRPr>
          </a:p>
        </p:txBody>
      </p:sp>
      <p:sp>
        <p:nvSpPr>
          <p:cNvPr id="436" name="Google Shape;436;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
        <p:nvSpPr>
          <p:cNvPr id="437" name="Google Shape;437;p56"/>
          <p:cNvSpPr txBox="1"/>
          <p:nvPr/>
        </p:nvSpPr>
        <p:spPr>
          <a:xfrm>
            <a:off x="311700" y="3599325"/>
            <a:ext cx="3471000" cy="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13</a:t>
            </a:r>
            <a:r>
              <a:rPr lang="en" sz="1000">
                <a:latin typeface="Old Standard TT"/>
                <a:ea typeface="Old Standard TT"/>
                <a:cs typeface="Old Standard TT"/>
                <a:sym typeface="Old Standard TT"/>
              </a:rPr>
              <a:t>. Convert to scientific notation. Adapted from </a:t>
            </a:r>
            <a:r>
              <a:rPr lang="en" sz="1000" i="1">
                <a:latin typeface="Old Standard TT"/>
                <a:ea typeface="Old Standard TT"/>
                <a:cs typeface="Old Standard TT"/>
                <a:sym typeface="Old Standard TT"/>
              </a:rPr>
              <a:t>Converting Fractions to Scientific Notation</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3"/>
              </a:rPr>
              <a:t>https://www.assignmentpoint.com/science/mathematic/converting-fractions-to-scientific-notation.html</a:t>
            </a:r>
            <a:r>
              <a:rPr lang="en" sz="1000">
                <a:latin typeface="Old Standard TT"/>
                <a:ea typeface="Old Standard TT"/>
                <a:cs typeface="Old Standard TT"/>
                <a:sym typeface="Old Standard TT"/>
              </a:rPr>
              <a:t>. Copyright 2025 by Assignment Point.</a:t>
            </a:r>
            <a:endParaRPr sz="1000">
              <a:latin typeface="Old Standard TT"/>
              <a:ea typeface="Old Standard TT"/>
              <a:cs typeface="Old Standard TT"/>
              <a:sym typeface="Old Standard TT"/>
            </a:endParaRPr>
          </a:p>
        </p:txBody>
      </p:sp>
      <p:pic>
        <p:nvPicPr>
          <p:cNvPr id="438" name="Google Shape;438;p56"/>
          <p:cNvPicPr preferRelativeResize="0"/>
          <p:nvPr/>
        </p:nvPicPr>
        <p:blipFill rotWithShape="1">
          <a:blip r:embed="rId4">
            <a:alphaModFix/>
          </a:blip>
          <a:srcRect l="1893"/>
          <a:stretch/>
        </p:blipFill>
        <p:spPr>
          <a:xfrm>
            <a:off x="311700" y="1180550"/>
            <a:ext cx="3835250" cy="2418775"/>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7"/>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444" name="Google Shape;444;p5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Scientific Notation: Convert to Decimal Notation</a:t>
            </a:r>
            <a:endParaRPr baseline="30000"/>
          </a:p>
        </p:txBody>
      </p:sp>
      <p:sp>
        <p:nvSpPr>
          <p:cNvPr id="445" name="Google Shape;445;p57"/>
          <p:cNvSpPr txBox="1">
            <a:spLocks noGrp="1"/>
          </p:cNvSpPr>
          <p:nvPr>
            <p:ph type="body" idx="1"/>
          </p:nvPr>
        </p:nvSpPr>
        <p:spPr>
          <a:xfrm>
            <a:off x="311700" y="1171675"/>
            <a:ext cx="85206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Converting from </a:t>
            </a:r>
            <a:r>
              <a:rPr lang="en" u="sng">
                <a:solidFill>
                  <a:schemeClr val="hlink"/>
                </a:solidFill>
                <a:hlinkClick r:id="rId3"/>
              </a:rPr>
              <a:t>scientific notation to decimal notation</a:t>
            </a:r>
            <a:r>
              <a:rPr lang="en" baseline="30000"/>
              <a:t>49</a:t>
            </a:r>
            <a:r>
              <a:rPr lang="en"/>
              <a:t>:</a:t>
            </a:r>
            <a:endParaRPr/>
          </a:p>
          <a:p>
            <a:pPr marL="457200" lvl="0" indent="-342900" algn="l" rtl="0">
              <a:spcBef>
                <a:spcPts val="0"/>
              </a:spcBef>
              <a:spcAft>
                <a:spcPts val="0"/>
              </a:spcAft>
              <a:buSzPts val="1800"/>
              <a:buAutoNum type="arabicPeriod"/>
            </a:pPr>
            <a:r>
              <a:rPr lang="en"/>
              <a:t>Start from where the decimal point is and move the decimal point the same number of times as the exponent.</a:t>
            </a:r>
            <a:endParaRPr/>
          </a:p>
          <a:p>
            <a:pPr marL="914400" lvl="1" indent="-342900" algn="l" rtl="0">
              <a:spcBef>
                <a:spcPts val="0"/>
              </a:spcBef>
              <a:spcAft>
                <a:spcPts val="0"/>
              </a:spcAft>
              <a:buSzPts val="1800"/>
              <a:buChar char="○"/>
            </a:pPr>
            <a:r>
              <a:rPr lang="en" sz="1800" i="1"/>
              <a:t>Positive</a:t>
            </a:r>
            <a:r>
              <a:rPr lang="en" sz="1800"/>
              <a:t> exponent: move to the </a:t>
            </a:r>
            <a:r>
              <a:rPr lang="en" sz="1800" i="1"/>
              <a:t>right</a:t>
            </a:r>
            <a:endParaRPr sz="1800" i="1"/>
          </a:p>
          <a:p>
            <a:pPr marL="914400" lvl="1" indent="-342900" algn="l" rtl="0">
              <a:spcBef>
                <a:spcPts val="0"/>
              </a:spcBef>
              <a:spcAft>
                <a:spcPts val="0"/>
              </a:spcAft>
              <a:buSzPts val="1800"/>
              <a:buChar char="○"/>
            </a:pPr>
            <a:r>
              <a:rPr lang="en" sz="1800" i="1"/>
              <a:t>Negative</a:t>
            </a:r>
            <a:r>
              <a:rPr lang="en" sz="1800"/>
              <a:t> exponent: move to the </a:t>
            </a:r>
            <a:r>
              <a:rPr lang="en" sz="1800" i="1"/>
              <a:t>left</a:t>
            </a:r>
            <a:endParaRPr sz="1800" i="1"/>
          </a:p>
          <a:p>
            <a:pPr marL="457200" lvl="0" indent="-342900" algn="l" rtl="0">
              <a:spcBef>
                <a:spcPts val="0"/>
              </a:spcBef>
              <a:spcAft>
                <a:spcPts val="0"/>
              </a:spcAft>
              <a:buSzPts val="1800"/>
              <a:buAutoNum type="arabicPeriod"/>
            </a:pPr>
            <a:r>
              <a:rPr lang="en"/>
              <a:t>Place the new decimal point.</a:t>
            </a:r>
            <a:endParaRPr/>
          </a:p>
          <a:p>
            <a:pPr marL="457200" lvl="0" indent="-342900" algn="l" rtl="0">
              <a:spcBef>
                <a:spcPts val="0"/>
              </a:spcBef>
              <a:spcAft>
                <a:spcPts val="0"/>
              </a:spcAft>
              <a:buSzPts val="1800"/>
              <a:buAutoNum type="arabicPeriod"/>
            </a:pPr>
            <a:r>
              <a:rPr lang="en"/>
              <a:t>Fill in any bumps with zeroes.</a:t>
            </a:r>
            <a:endParaRPr/>
          </a:p>
          <a:p>
            <a:pPr marL="0" lvl="0" indent="0" algn="l" rtl="0">
              <a:spcBef>
                <a:spcPts val="1600"/>
              </a:spcBef>
              <a:spcAft>
                <a:spcPts val="1600"/>
              </a:spcAft>
              <a:buNone/>
            </a:pPr>
            <a:r>
              <a:rPr lang="en" u="sng">
                <a:solidFill>
                  <a:schemeClr val="hlink"/>
                </a:solidFill>
                <a:hlinkClick r:id="rId4"/>
              </a:rPr>
              <a:t>Practice</a:t>
            </a:r>
            <a:r>
              <a:rPr lang="en" baseline="30000"/>
              <a:t>50</a:t>
            </a:r>
            <a:r>
              <a:rPr lang="en"/>
              <a:t> for converting to decimal notation.</a:t>
            </a:r>
            <a:endParaRPr/>
          </a:p>
        </p:txBody>
      </p:sp>
      <p:pic>
        <p:nvPicPr>
          <p:cNvPr id="446" name="Google Shape;446;p57"/>
          <p:cNvPicPr preferRelativeResize="0"/>
          <p:nvPr/>
        </p:nvPicPr>
        <p:blipFill rotWithShape="1">
          <a:blip r:embed="rId5">
            <a:alphaModFix/>
          </a:blip>
          <a:srcRect l="18565" r="17898"/>
          <a:stretch/>
        </p:blipFill>
        <p:spPr>
          <a:xfrm>
            <a:off x="6390250" y="2010623"/>
            <a:ext cx="2442050" cy="1889275"/>
          </a:xfrm>
          <a:prstGeom prst="rect">
            <a:avLst/>
          </a:prstGeom>
          <a:noFill/>
          <a:ln w="9525" cap="flat" cmpd="sng">
            <a:solidFill>
              <a:srgbClr val="999999"/>
            </a:solidFill>
            <a:prstDash val="solid"/>
            <a:round/>
            <a:headEnd type="none" w="sm" len="sm"/>
            <a:tailEnd type="none" w="sm" len="sm"/>
          </a:ln>
        </p:spPr>
      </p:pic>
      <p:sp>
        <p:nvSpPr>
          <p:cNvPr id="447" name="Google Shape;447;p57"/>
          <p:cNvSpPr txBox="1"/>
          <p:nvPr/>
        </p:nvSpPr>
        <p:spPr>
          <a:xfrm>
            <a:off x="5911175" y="3899900"/>
            <a:ext cx="2921100" cy="84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14</a:t>
            </a:r>
            <a:r>
              <a:rPr lang="en" sz="1000">
                <a:latin typeface="Old Standard TT"/>
                <a:ea typeface="Old Standard TT"/>
                <a:cs typeface="Old Standard TT"/>
                <a:sym typeface="Old Standard TT"/>
              </a:rPr>
              <a:t>. Scientific notation to decimal notation. Adapted from </a:t>
            </a:r>
            <a:r>
              <a:rPr lang="en" sz="1000" i="1">
                <a:latin typeface="Old Standard TT"/>
                <a:ea typeface="Old Standard TT"/>
                <a:cs typeface="Old Standard TT"/>
                <a:sym typeface="Old Standard TT"/>
              </a:rPr>
              <a:t>Scientific Notation</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https://beccaandstephaniechemisty.weebly.com/scientific-notation.html</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448" name="Google Shape;448;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Scientific Notation: Convert to Decimal Notation</a:t>
            </a:r>
            <a:endParaRPr/>
          </a:p>
        </p:txBody>
      </p:sp>
      <p:sp>
        <p:nvSpPr>
          <p:cNvPr id="454" name="Google Shape;454;p58"/>
          <p:cNvSpPr txBox="1"/>
          <p:nvPr/>
        </p:nvSpPr>
        <p:spPr>
          <a:xfrm>
            <a:off x="4457700" y="1180550"/>
            <a:ext cx="4374600" cy="3191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solidFill>
                  <a:schemeClr val="dk1"/>
                </a:solidFill>
                <a:latin typeface="Gloria Hallelujah"/>
                <a:ea typeface="Gloria Hallelujah"/>
                <a:cs typeface="Gloria Hallelujah"/>
                <a:sym typeface="Gloria Hallelujah"/>
              </a:rPr>
              <a:t>Notes:</a:t>
            </a:r>
            <a:endParaRPr sz="1700">
              <a:solidFill>
                <a:schemeClr val="dk1"/>
              </a:solidFill>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700">
                <a:solidFill>
                  <a:schemeClr val="dk1"/>
                </a:solidFill>
                <a:latin typeface="Old Standard TT"/>
                <a:ea typeface="Old Standard TT"/>
                <a:cs typeface="Old Standard TT"/>
                <a:sym typeface="Old Standard TT"/>
              </a:rPr>
              <a:t>When converting to decimal notation…</a:t>
            </a:r>
            <a:endParaRPr sz="1700">
              <a:solidFill>
                <a:schemeClr val="dk1"/>
              </a:solidFill>
              <a:latin typeface="Old Standard TT"/>
              <a:ea typeface="Old Standard TT"/>
              <a:cs typeface="Old Standard TT"/>
              <a:sym typeface="Old Standard TT"/>
            </a:endParaRPr>
          </a:p>
          <a:p>
            <a:pPr marL="457200" lvl="0" indent="-336550" algn="l" rtl="0">
              <a:lnSpc>
                <a:spcPct val="115000"/>
              </a:lnSpc>
              <a:spcBef>
                <a:spcPts val="0"/>
              </a:spcBef>
              <a:spcAft>
                <a:spcPts val="0"/>
              </a:spcAft>
              <a:buSzPts val="1700"/>
              <a:buFont typeface="Old Standard TT"/>
              <a:buChar char="●"/>
            </a:pPr>
            <a:r>
              <a:rPr lang="en" sz="1700">
                <a:latin typeface="Old Standard TT"/>
                <a:ea typeface="Old Standard TT"/>
                <a:cs typeface="Old Standard TT"/>
                <a:sym typeface="Old Standard TT"/>
              </a:rPr>
              <a:t>If your exponent on 10 is </a:t>
            </a:r>
            <a:r>
              <a:rPr lang="en" sz="1700" i="1">
                <a:latin typeface="Old Standard TT"/>
                <a:ea typeface="Old Standard TT"/>
                <a:cs typeface="Old Standard TT"/>
                <a:sym typeface="Old Standard TT"/>
              </a:rPr>
              <a:t>positive</a:t>
            </a:r>
            <a:r>
              <a:rPr lang="en" sz="1700">
                <a:latin typeface="Old Standard TT"/>
                <a:ea typeface="Old Standard TT"/>
                <a:cs typeface="Old Standard TT"/>
                <a:sym typeface="Old Standard TT"/>
              </a:rPr>
              <a:t> (like the example on the left), you will move the decimal point to the </a:t>
            </a:r>
            <a:r>
              <a:rPr lang="en" sz="1700" i="1">
                <a:latin typeface="Old Standard TT"/>
                <a:ea typeface="Old Standard TT"/>
                <a:cs typeface="Old Standard TT"/>
                <a:sym typeface="Old Standard TT"/>
              </a:rPr>
              <a:t>right</a:t>
            </a:r>
            <a:r>
              <a:rPr lang="en" sz="1700">
                <a:latin typeface="Old Standard TT"/>
                <a:ea typeface="Old Standard TT"/>
                <a:cs typeface="Old Standard TT"/>
                <a:sym typeface="Old Standard TT"/>
              </a:rPr>
              <a:t> to make the coefficient </a:t>
            </a:r>
            <a:r>
              <a:rPr lang="en" sz="1700" i="1">
                <a:latin typeface="Old Standard TT"/>
                <a:ea typeface="Old Standard TT"/>
                <a:cs typeface="Old Standard TT"/>
                <a:sym typeface="Old Standard TT"/>
              </a:rPr>
              <a:t>larger</a:t>
            </a:r>
            <a:r>
              <a:rPr lang="en" sz="1700">
                <a:latin typeface="Old Standard TT"/>
                <a:ea typeface="Old Standard TT"/>
                <a:cs typeface="Old Standard TT"/>
                <a:sym typeface="Old Standard TT"/>
              </a:rPr>
              <a:t>.</a:t>
            </a:r>
            <a:endParaRPr sz="1700">
              <a:latin typeface="Old Standard TT"/>
              <a:ea typeface="Old Standard TT"/>
              <a:cs typeface="Old Standard TT"/>
              <a:sym typeface="Old Standard TT"/>
            </a:endParaRPr>
          </a:p>
          <a:p>
            <a:pPr marL="457200" lvl="0" indent="-336550" algn="l" rtl="0">
              <a:lnSpc>
                <a:spcPct val="115000"/>
              </a:lnSpc>
              <a:spcBef>
                <a:spcPts val="0"/>
              </a:spcBef>
              <a:spcAft>
                <a:spcPts val="0"/>
              </a:spcAft>
              <a:buSzPts val="1700"/>
              <a:buFont typeface="Old Standard TT"/>
              <a:buChar char="●"/>
            </a:pPr>
            <a:r>
              <a:rPr lang="en" sz="1700">
                <a:latin typeface="Old Standard TT"/>
                <a:ea typeface="Old Standard TT"/>
                <a:cs typeface="Old Standard TT"/>
                <a:sym typeface="Old Standard TT"/>
              </a:rPr>
              <a:t>If your exponent on 10 is </a:t>
            </a:r>
            <a:r>
              <a:rPr lang="en" sz="1700" i="1">
                <a:latin typeface="Old Standard TT"/>
                <a:ea typeface="Old Standard TT"/>
                <a:cs typeface="Old Standard TT"/>
                <a:sym typeface="Old Standard TT"/>
              </a:rPr>
              <a:t>negative</a:t>
            </a:r>
            <a:r>
              <a:rPr lang="en" sz="1700">
                <a:latin typeface="Old Standard TT"/>
                <a:ea typeface="Old Standard TT"/>
                <a:cs typeface="Old Standard TT"/>
                <a:sym typeface="Old Standard TT"/>
              </a:rPr>
              <a:t> (like the example on the right), you will move the decimal point to the </a:t>
            </a:r>
            <a:r>
              <a:rPr lang="en" sz="1700" i="1">
                <a:latin typeface="Old Standard TT"/>
                <a:ea typeface="Old Standard TT"/>
                <a:cs typeface="Old Standard TT"/>
                <a:sym typeface="Old Standard TT"/>
              </a:rPr>
              <a:t>left</a:t>
            </a:r>
            <a:r>
              <a:rPr lang="en" sz="1700">
                <a:latin typeface="Old Standard TT"/>
                <a:ea typeface="Old Standard TT"/>
                <a:cs typeface="Old Standard TT"/>
                <a:sym typeface="Old Standard TT"/>
              </a:rPr>
              <a:t> make the coefficient </a:t>
            </a:r>
            <a:r>
              <a:rPr lang="en" sz="1700" i="1">
                <a:latin typeface="Old Standard TT"/>
                <a:ea typeface="Old Standard TT"/>
                <a:cs typeface="Old Standard TT"/>
                <a:sym typeface="Old Standard TT"/>
              </a:rPr>
              <a:t>smaller</a:t>
            </a:r>
            <a:r>
              <a:rPr lang="en" sz="1700">
                <a:latin typeface="Old Standard TT"/>
                <a:ea typeface="Old Standard TT"/>
                <a:cs typeface="Old Standard TT"/>
                <a:sym typeface="Old Standard TT"/>
              </a:rPr>
              <a:t>.</a:t>
            </a:r>
            <a:endParaRPr sz="1700">
              <a:latin typeface="Old Standard TT"/>
              <a:ea typeface="Old Standard TT"/>
              <a:cs typeface="Old Standard TT"/>
              <a:sym typeface="Old Standard TT"/>
            </a:endParaRPr>
          </a:p>
        </p:txBody>
      </p:sp>
      <p:sp>
        <p:nvSpPr>
          <p:cNvPr id="455" name="Google Shape;455;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pic>
        <p:nvPicPr>
          <p:cNvPr id="456" name="Google Shape;456;p58" title="image.png"/>
          <p:cNvPicPr preferRelativeResize="0"/>
          <p:nvPr/>
        </p:nvPicPr>
        <p:blipFill>
          <a:blip r:embed="rId3">
            <a:alphaModFix/>
          </a:blip>
          <a:stretch>
            <a:fillRect/>
          </a:stretch>
        </p:blipFill>
        <p:spPr>
          <a:xfrm>
            <a:off x="311700" y="1180550"/>
            <a:ext cx="3835200" cy="1977525"/>
          </a:xfrm>
          <a:prstGeom prst="rect">
            <a:avLst/>
          </a:prstGeom>
          <a:noFill/>
          <a:ln w="9525" cap="flat" cmpd="sng">
            <a:solidFill>
              <a:srgbClr val="999999"/>
            </a:solidFill>
            <a:prstDash val="solid"/>
            <a:round/>
            <a:headEnd type="none" w="sm" len="sm"/>
            <a:tailEnd type="none" w="sm" len="sm"/>
          </a:ln>
        </p:spPr>
      </p:pic>
      <p:sp>
        <p:nvSpPr>
          <p:cNvPr id="457" name="Google Shape;457;p58"/>
          <p:cNvSpPr txBox="1"/>
          <p:nvPr/>
        </p:nvSpPr>
        <p:spPr>
          <a:xfrm>
            <a:off x="311700" y="3158075"/>
            <a:ext cx="2871000" cy="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15</a:t>
            </a:r>
            <a:r>
              <a:rPr lang="en" sz="1000">
                <a:latin typeface="Old Standard TT"/>
                <a:ea typeface="Old Standard TT"/>
                <a:cs typeface="Old Standard TT"/>
                <a:sym typeface="Old Standard TT"/>
              </a:rPr>
              <a:t>. Convert to decimal notation. Adapted from </a:t>
            </a:r>
            <a:r>
              <a:rPr lang="en" sz="1000" i="1">
                <a:latin typeface="Old Standard TT"/>
                <a:ea typeface="Old Standard TT"/>
                <a:cs typeface="Old Standard TT"/>
                <a:sym typeface="Old Standard TT"/>
              </a:rPr>
              <a:t>How Do You Convert From Scientific Notation to Decimal Notation?</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https://virtualnerd.com/worksheetHelper.php?tutID=Alg1_6_1_20</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9"/>
          <p:cNvSpPr txBox="1">
            <a:spLocks noGrp="1"/>
          </p:cNvSpPr>
          <p:nvPr>
            <p:ph type="title"/>
          </p:nvPr>
        </p:nvSpPr>
        <p:spPr>
          <a:xfrm>
            <a:off x="311700" y="445025"/>
            <a:ext cx="86712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Scientific Notation: </a:t>
            </a:r>
            <a:r>
              <a:rPr lang="en" u="sng">
                <a:solidFill>
                  <a:schemeClr val="hlink"/>
                </a:solidFill>
                <a:hlinkClick r:id="rId3"/>
              </a:rPr>
              <a:t>Addition and Subtraction</a:t>
            </a:r>
            <a:r>
              <a:rPr lang="en" baseline="30000"/>
              <a:t>51</a:t>
            </a:r>
            <a:endParaRPr baseline="30000"/>
          </a:p>
        </p:txBody>
      </p:sp>
      <p:sp>
        <p:nvSpPr>
          <p:cNvPr id="463" name="Google Shape;463;p59"/>
          <p:cNvSpPr txBox="1">
            <a:spLocks noGrp="1"/>
          </p:cNvSpPr>
          <p:nvPr>
            <p:ph type="body" idx="1"/>
          </p:nvPr>
        </p:nvSpPr>
        <p:spPr>
          <a:xfrm>
            <a:off x="311700" y="1171600"/>
            <a:ext cx="8520600" cy="315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powers of ten MUST be the same to </a:t>
            </a:r>
            <a:r>
              <a:rPr lang="en" i="1"/>
              <a:t>add</a:t>
            </a:r>
            <a:r>
              <a:rPr lang="en"/>
              <a:t> or </a:t>
            </a:r>
            <a:r>
              <a:rPr lang="en" i="1"/>
              <a:t>subtract</a:t>
            </a:r>
            <a:r>
              <a:rPr lang="en"/>
              <a:t> numbers in scientific notation.</a:t>
            </a:r>
            <a:endParaRPr/>
          </a:p>
          <a:p>
            <a:pPr marL="0" lvl="0" indent="0" algn="l" rtl="0">
              <a:spcBef>
                <a:spcPts val="1600"/>
              </a:spcBef>
              <a:spcAft>
                <a:spcPts val="0"/>
              </a:spcAft>
              <a:buNone/>
            </a:pPr>
            <a:r>
              <a:rPr lang="en"/>
              <a:t>How to proceed based on your powers of 10:</a:t>
            </a:r>
            <a:endParaRPr/>
          </a:p>
          <a:p>
            <a:pPr marL="457200" lvl="0" indent="-342900" algn="l" rtl="0">
              <a:spcBef>
                <a:spcPts val="0"/>
              </a:spcBef>
              <a:spcAft>
                <a:spcPts val="0"/>
              </a:spcAft>
              <a:buSzPts val="1800"/>
              <a:buChar char="●"/>
            </a:pPr>
            <a:r>
              <a:rPr lang="en"/>
              <a:t>If you have the </a:t>
            </a:r>
            <a:r>
              <a:rPr lang="en" i="1"/>
              <a:t>same</a:t>
            </a:r>
            <a:r>
              <a:rPr lang="en"/>
              <a:t> powers of 10, add or subtract the </a:t>
            </a:r>
            <a:r>
              <a:rPr lang="en" i="1"/>
              <a:t>a</a:t>
            </a:r>
            <a:r>
              <a:rPr lang="en"/>
              <a:t> terms and keep the exponent. Ensure your answer is in scientific notation!</a:t>
            </a:r>
            <a:endParaRPr/>
          </a:p>
          <a:p>
            <a:pPr marL="457200" lvl="0" indent="-342900" algn="l" rtl="0">
              <a:spcBef>
                <a:spcPts val="0"/>
              </a:spcBef>
              <a:spcAft>
                <a:spcPts val="0"/>
              </a:spcAft>
              <a:buSzPts val="1800"/>
              <a:buChar char="●"/>
            </a:pPr>
            <a:r>
              <a:rPr lang="en"/>
              <a:t>If you have </a:t>
            </a:r>
            <a:r>
              <a:rPr lang="en" i="1"/>
              <a:t>different</a:t>
            </a:r>
            <a:r>
              <a:rPr lang="en"/>
              <a:t> powers of 10, convert the smaller exponent to the larger exponent, then add or subtract. Ensure your answer is in scientific notation!</a:t>
            </a:r>
            <a:endParaRPr/>
          </a:p>
          <a:p>
            <a:pPr marL="0" lvl="0" indent="0" algn="l" rtl="0">
              <a:spcBef>
                <a:spcPts val="1600"/>
              </a:spcBef>
              <a:spcAft>
                <a:spcPts val="1600"/>
              </a:spcAft>
              <a:buNone/>
            </a:pPr>
            <a:r>
              <a:rPr lang="en" u="sng">
                <a:solidFill>
                  <a:schemeClr val="hlink"/>
                </a:solidFill>
                <a:hlinkClick r:id="rId4"/>
              </a:rPr>
              <a:t>Practice</a:t>
            </a:r>
            <a:r>
              <a:rPr lang="en" baseline="30000"/>
              <a:t>52</a:t>
            </a:r>
            <a:r>
              <a:rPr lang="en"/>
              <a:t> for addition and subtraction in scientific notation.</a:t>
            </a:r>
            <a:endParaRPr/>
          </a:p>
        </p:txBody>
      </p:sp>
      <p:sp>
        <p:nvSpPr>
          <p:cNvPr id="464" name="Google Shape;464;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
        <p:nvSpPr>
          <p:cNvPr id="465" name="Google Shape;465;p59"/>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0"/>
          <p:cNvSpPr txBox="1">
            <a:spLocks noGrp="1"/>
          </p:cNvSpPr>
          <p:nvPr>
            <p:ph type="title"/>
          </p:nvPr>
        </p:nvSpPr>
        <p:spPr>
          <a:xfrm>
            <a:off x="311700" y="445025"/>
            <a:ext cx="86712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Scientific Notation: </a:t>
            </a:r>
            <a:r>
              <a:rPr lang="en" u="sng">
                <a:solidFill>
                  <a:schemeClr val="hlink"/>
                </a:solidFill>
                <a:hlinkClick r:id="rId3"/>
              </a:rPr>
              <a:t>Multiplication and Division</a:t>
            </a:r>
            <a:r>
              <a:rPr lang="en" baseline="30000"/>
              <a:t>53</a:t>
            </a:r>
            <a:endParaRPr baseline="30000"/>
          </a:p>
        </p:txBody>
      </p:sp>
      <p:sp>
        <p:nvSpPr>
          <p:cNvPr id="471" name="Google Shape;471;p60"/>
          <p:cNvSpPr txBox="1">
            <a:spLocks noGrp="1"/>
          </p:cNvSpPr>
          <p:nvPr>
            <p:ph type="body" idx="1"/>
          </p:nvPr>
        </p:nvSpPr>
        <p:spPr>
          <a:xfrm>
            <a:off x="311700" y="1171600"/>
            <a:ext cx="8520600" cy="315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powers of ten DO NOT have to be the same to </a:t>
            </a:r>
            <a:r>
              <a:rPr lang="en" i="1"/>
              <a:t>multiply</a:t>
            </a:r>
            <a:r>
              <a:rPr lang="en"/>
              <a:t> or </a:t>
            </a:r>
            <a:r>
              <a:rPr lang="en" i="1"/>
              <a:t>divide</a:t>
            </a:r>
            <a:r>
              <a:rPr lang="en"/>
              <a:t> numbers in scientific notation.</a:t>
            </a:r>
            <a:endParaRPr/>
          </a:p>
          <a:p>
            <a:pPr marL="0" lvl="0" indent="0" algn="l" rtl="0">
              <a:spcBef>
                <a:spcPts val="1600"/>
              </a:spcBef>
              <a:spcAft>
                <a:spcPts val="0"/>
              </a:spcAft>
              <a:buNone/>
            </a:pPr>
            <a:r>
              <a:rPr lang="en"/>
              <a:t>The processes summed up:</a:t>
            </a:r>
            <a:endParaRPr/>
          </a:p>
          <a:p>
            <a:pPr marL="457200" lvl="0" indent="-342900" algn="l" rtl="0">
              <a:spcBef>
                <a:spcPts val="0"/>
              </a:spcBef>
              <a:spcAft>
                <a:spcPts val="0"/>
              </a:spcAft>
              <a:buSzPts val="1800"/>
              <a:buChar char="●"/>
            </a:pPr>
            <a:r>
              <a:rPr lang="en"/>
              <a:t>If you are </a:t>
            </a:r>
            <a:r>
              <a:rPr lang="en" i="1"/>
              <a:t>multiplying</a:t>
            </a:r>
            <a:r>
              <a:rPr lang="en"/>
              <a:t>, multiply the coefficients and then add the powers of 10. Ensure your answer is in scientific notation!</a:t>
            </a:r>
            <a:endParaRPr/>
          </a:p>
          <a:p>
            <a:pPr marL="457200" lvl="0" indent="-342900" algn="l" rtl="0">
              <a:spcBef>
                <a:spcPts val="0"/>
              </a:spcBef>
              <a:spcAft>
                <a:spcPts val="0"/>
              </a:spcAft>
              <a:buSzPts val="1800"/>
              <a:buChar char="●"/>
            </a:pPr>
            <a:r>
              <a:rPr lang="en"/>
              <a:t>If you are </a:t>
            </a:r>
            <a:r>
              <a:rPr lang="en" i="1"/>
              <a:t>dividing</a:t>
            </a:r>
            <a:r>
              <a:rPr lang="en"/>
              <a:t>, divide the coefficients and then subtract the powers of 10. Ensure your answer is in scientific notation!</a:t>
            </a:r>
            <a:endParaRPr/>
          </a:p>
          <a:p>
            <a:pPr marL="0" lvl="0" indent="0" algn="l" rtl="0">
              <a:spcBef>
                <a:spcPts val="1600"/>
              </a:spcBef>
              <a:spcAft>
                <a:spcPts val="1600"/>
              </a:spcAft>
              <a:buNone/>
            </a:pPr>
            <a:r>
              <a:rPr lang="en"/>
              <a:t>Practice for </a:t>
            </a:r>
            <a:r>
              <a:rPr lang="en" u="sng">
                <a:solidFill>
                  <a:schemeClr val="hlink"/>
                </a:solidFill>
                <a:hlinkClick r:id="rId4"/>
              </a:rPr>
              <a:t>multiplication</a:t>
            </a:r>
            <a:r>
              <a:rPr lang="en" baseline="30000"/>
              <a:t>54</a:t>
            </a:r>
            <a:r>
              <a:rPr lang="en"/>
              <a:t> and </a:t>
            </a:r>
            <a:r>
              <a:rPr lang="en" u="sng">
                <a:solidFill>
                  <a:schemeClr val="hlink"/>
                </a:solidFill>
                <a:hlinkClick r:id="rId5"/>
              </a:rPr>
              <a:t>division</a:t>
            </a:r>
            <a:r>
              <a:rPr lang="en" baseline="30000"/>
              <a:t>55</a:t>
            </a:r>
            <a:r>
              <a:rPr lang="en"/>
              <a:t> in scientific notation.</a:t>
            </a:r>
            <a:endParaRPr/>
          </a:p>
        </p:txBody>
      </p:sp>
      <p:sp>
        <p:nvSpPr>
          <p:cNvPr id="472" name="Google Shape;472;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
        <p:nvSpPr>
          <p:cNvPr id="473" name="Google Shape;473;p60"/>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Scientific Notation: Don’s notes</a:t>
            </a:r>
            <a:endParaRPr/>
          </a:p>
        </p:txBody>
      </p:sp>
      <p:sp>
        <p:nvSpPr>
          <p:cNvPr id="479" name="Google Shape;479;p6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are doing </a:t>
            </a:r>
            <a:r>
              <a:rPr lang="en" i="1"/>
              <a:t>addition</a:t>
            </a:r>
            <a:r>
              <a:rPr lang="en"/>
              <a:t> or </a:t>
            </a:r>
            <a:r>
              <a:rPr lang="en" i="1"/>
              <a:t>multiplication</a:t>
            </a:r>
            <a:r>
              <a:rPr lang="en"/>
              <a:t>, you may end up with a value greater than 10 for your </a:t>
            </a:r>
            <a:r>
              <a:rPr lang="en" i="1"/>
              <a:t>a</a:t>
            </a:r>
            <a:r>
              <a:rPr lang="en"/>
              <a:t> term. If that happens, you need to convert your answer into scientific notation by making the coefficient </a:t>
            </a:r>
            <a:r>
              <a:rPr lang="en" i="1"/>
              <a:t>smaller</a:t>
            </a:r>
            <a:r>
              <a:rPr lang="en"/>
              <a:t> and the power of 10 </a:t>
            </a:r>
            <a:r>
              <a:rPr lang="en" i="1"/>
              <a:t>larger</a:t>
            </a:r>
            <a:r>
              <a:rPr lang="en"/>
              <a:t>.</a:t>
            </a:r>
            <a:endParaRPr/>
          </a:p>
          <a:p>
            <a:pPr marL="0" lvl="0" indent="0" algn="l" rtl="0">
              <a:spcBef>
                <a:spcPts val="1600"/>
              </a:spcBef>
              <a:spcAft>
                <a:spcPts val="1600"/>
              </a:spcAft>
              <a:buNone/>
            </a:pPr>
            <a:r>
              <a:rPr lang="en"/>
              <a:t>If you are doing </a:t>
            </a:r>
            <a:r>
              <a:rPr lang="en" i="1"/>
              <a:t>subtraction</a:t>
            </a:r>
            <a:r>
              <a:rPr lang="en"/>
              <a:t> or </a:t>
            </a:r>
            <a:r>
              <a:rPr lang="en" i="1"/>
              <a:t>division</a:t>
            </a:r>
            <a:r>
              <a:rPr lang="en"/>
              <a:t>, you may end up with a value less than 1 for your </a:t>
            </a:r>
            <a:r>
              <a:rPr lang="en" i="1"/>
              <a:t>a</a:t>
            </a:r>
            <a:r>
              <a:rPr lang="en"/>
              <a:t> term. If that happens, you need to convert your answer into scientific notation by making the coefficient </a:t>
            </a:r>
            <a:r>
              <a:rPr lang="en" i="1"/>
              <a:t>larger</a:t>
            </a:r>
            <a:r>
              <a:rPr lang="en"/>
              <a:t> and the power of 10 </a:t>
            </a:r>
            <a:r>
              <a:rPr lang="en" i="1"/>
              <a:t>smaller</a:t>
            </a:r>
            <a:r>
              <a:rPr lang="en"/>
              <a:t>.</a:t>
            </a:r>
            <a:endParaRPr/>
          </a:p>
        </p:txBody>
      </p:sp>
      <p:sp>
        <p:nvSpPr>
          <p:cNvPr id="480" name="Google Shape;480;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93" name="Google Shape;93;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 know that was a ton of information, and I’m sorry. I just want you to feel as prepared as possible. Some of the videos I linked are pretty long; please don’t feel obligated to watch the whole thing if you don’t need to! I hope you find this workshop helpful.</a:t>
            </a:r>
            <a:endParaRPr/>
          </a:p>
          <a:p>
            <a:pPr marL="0" lvl="0" indent="0" algn="l" rtl="0">
              <a:spcBef>
                <a:spcPts val="1600"/>
              </a:spcBef>
              <a:spcAft>
                <a:spcPts val="0"/>
              </a:spcAft>
              <a:buClr>
                <a:schemeClr val="dk1"/>
              </a:buClr>
              <a:buSzPts val="1100"/>
              <a:buFont typeface="Arial"/>
              <a:buNone/>
            </a:pPr>
            <a:r>
              <a:rPr lang="en"/>
              <a:t>There is a lot of math to review in here. Remember to take breaks! (I remind you of that a few times throughout the slideshows.)</a:t>
            </a:r>
            <a:endParaRPr/>
          </a:p>
          <a:p>
            <a:pPr marL="0" lvl="0" indent="0" algn="ctr" rtl="0">
              <a:spcBef>
                <a:spcPts val="1600"/>
              </a:spcBef>
              <a:spcAft>
                <a:spcPts val="0"/>
              </a:spcAft>
              <a:buClr>
                <a:schemeClr val="dk1"/>
              </a:buClr>
              <a:buSzPts val="1100"/>
              <a:buFont typeface="Arial"/>
              <a:buNone/>
            </a:pPr>
            <a:r>
              <a:rPr lang="en">
                <a:latin typeface="Gloria Hallelujah"/>
                <a:ea typeface="Gloria Hallelujah"/>
                <a:cs typeface="Gloria Hallelujah"/>
                <a:sym typeface="Gloria Hallelujah"/>
              </a:rPr>
              <a:t>Now let’s get to the math!</a:t>
            </a:r>
            <a:endParaRPr>
              <a:latin typeface="Gloria Hallelujah"/>
              <a:ea typeface="Gloria Hallelujah"/>
              <a:cs typeface="Gloria Hallelujah"/>
              <a:sym typeface="Gloria Hallelujah"/>
            </a:endParaRPr>
          </a:p>
          <a:p>
            <a:pPr marL="457200" lvl="0" indent="-342900" algn="l" rtl="0">
              <a:spcBef>
                <a:spcPts val="1600"/>
              </a:spcBef>
              <a:spcAft>
                <a:spcPts val="0"/>
              </a:spcAft>
              <a:buSzPts val="1800"/>
              <a:buChar char="-"/>
            </a:pPr>
            <a:r>
              <a:rPr lang="en"/>
              <a:t>Jenna Carter, Professional Math Tutor</a:t>
            </a:r>
            <a:endParaRPr/>
          </a:p>
        </p:txBody>
      </p:sp>
      <p:sp>
        <p:nvSpPr>
          <p:cNvPr id="94" name="Google Shape;9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5" name="Google Shape;95;p17"/>
          <p:cNvSpPr txBox="1"/>
          <p:nvPr/>
        </p:nvSpPr>
        <p:spPr>
          <a:xfrm>
            <a:off x="6507900" y="0"/>
            <a:ext cx="2636100" cy="903600"/>
          </a:xfrm>
          <a:prstGeom prst="rect">
            <a:avLst/>
          </a:prstGeom>
          <a:solidFill>
            <a:srgbClr val="80CBC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Old Standard TT"/>
                <a:ea typeface="Old Standard TT"/>
                <a:cs typeface="Old Standard TT"/>
                <a:sym typeface="Old Standard TT"/>
              </a:rPr>
              <a:t>The introductory slides are the same for all parts of the workshop.</a:t>
            </a:r>
            <a:endParaRPr sz="1600">
              <a:solidFill>
                <a:srgbClr val="000000"/>
              </a:solidFill>
              <a:latin typeface="Old Standard TT"/>
              <a:ea typeface="Old Standard TT"/>
              <a:cs typeface="Old Standard TT"/>
              <a:sym typeface="Old Standard T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Scientific Notation: Reminder</a:t>
            </a:r>
            <a:endParaRPr/>
          </a:p>
        </p:txBody>
      </p:sp>
      <p:sp>
        <p:nvSpPr>
          <p:cNvPr id="486" name="Google Shape;486;p6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That’s all I have for scientific notation.</a:t>
            </a:r>
            <a:endParaRPr/>
          </a:p>
          <a:p>
            <a:pPr marL="0" lvl="0" indent="0" algn="l" rtl="0">
              <a:spcBef>
                <a:spcPts val="1600"/>
              </a:spcBef>
              <a:spcAft>
                <a:spcPts val="0"/>
              </a:spcAft>
              <a:buClr>
                <a:schemeClr val="dk1"/>
              </a:buClr>
              <a:buSzPts val="1100"/>
              <a:buFont typeface="Arial"/>
              <a:buNone/>
            </a:pPr>
            <a:r>
              <a:rPr lang="en"/>
              <a:t>I hope you are doing well with the workshop so far! I know it’s a lot of work, but just keep thinking about your goals.</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487" name="Google Shape;487;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3"/>
          <p:cNvSpPr txBox="1">
            <a:spLocks noGrp="1"/>
          </p:cNvSpPr>
          <p:nvPr>
            <p:ph type="body" idx="1"/>
          </p:nvPr>
        </p:nvSpPr>
        <p:spPr>
          <a:xfrm>
            <a:off x="311700" y="1171600"/>
            <a:ext cx="70179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Fractions</a:t>
            </a:r>
            <a:r>
              <a:rPr lang="en"/>
              <a:t>: numbers that can be written as </a:t>
            </a:r>
            <a:r>
              <a:rPr lang="en" i="1"/>
              <a:t>a</a:t>
            </a:r>
            <a:r>
              <a:rPr lang="en"/>
              <a:t>/</a:t>
            </a:r>
            <a:r>
              <a:rPr lang="en" i="1"/>
              <a:t>b</a:t>
            </a:r>
            <a:r>
              <a:rPr lang="en"/>
              <a:t>, where </a:t>
            </a:r>
            <a:r>
              <a:rPr lang="en" i="1"/>
              <a:t>b</a:t>
            </a:r>
            <a:r>
              <a:rPr lang="en"/>
              <a:t> ≠ 0</a:t>
            </a:r>
            <a:endParaRPr/>
          </a:p>
          <a:p>
            <a:pPr marL="914400" lvl="1" indent="-342900" algn="l" rtl="0">
              <a:spcBef>
                <a:spcPts val="0"/>
              </a:spcBef>
              <a:spcAft>
                <a:spcPts val="0"/>
              </a:spcAft>
              <a:buSzPts val="1800"/>
              <a:buChar char="○"/>
            </a:pPr>
            <a:r>
              <a:rPr lang="en" sz="1800"/>
              <a:t>Fractions compare a part to a whole.</a:t>
            </a:r>
            <a:endParaRPr sz="1800"/>
          </a:p>
          <a:p>
            <a:pPr marL="457200" lvl="0" indent="-342900" algn="l" rtl="0">
              <a:spcBef>
                <a:spcPts val="0"/>
              </a:spcBef>
              <a:spcAft>
                <a:spcPts val="0"/>
              </a:spcAft>
              <a:buSzPts val="1800"/>
              <a:buChar char="●"/>
            </a:pPr>
            <a:r>
              <a:rPr lang="en" u="sng"/>
              <a:t>Numerator</a:t>
            </a:r>
            <a:r>
              <a:rPr lang="en"/>
              <a:t> (</a:t>
            </a:r>
            <a:r>
              <a:rPr lang="en" i="1"/>
              <a:t>a</a:t>
            </a:r>
            <a:r>
              <a:rPr lang="en"/>
              <a:t>): the top number of a fraction (“the part”) </a:t>
            </a:r>
            <a:endParaRPr/>
          </a:p>
          <a:p>
            <a:pPr marL="457200" lvl="0" indent="-342900" algn="l" rtl="0">
              <a:spcBef>
                <a:spcPts val="0"/>
              </a:spcBef>
              <a:spcAft>
                <a:spcPts val="0"/>
              </a:spcAft>
              <a:buSzPts val="1800"/>
              <a:buChar char="●"/>
            </a:pPr>
            <a:r>
              <a:rPr lang="en" u="sng"/>
              <a:t>Denominator</a:t>
            </a:r>
            <a:r>
              <a:rPr lang="en"/>
              <a:t> </a:t>
            </a:r>
            <a:r>
              <a:rPr lang="en" i="1"/>
              <a:t>(b):</a:t>
            </a:r>
            <a:r>
              <a:rPr lang="en"/>
              <a:t> the bottom number of a fraction (“the whole”)</a:t>
            </a:r>
            <a:endParaRPr/>
          </a:p>
          <a:p>
            <a:pPr marL="457200" lvl="0" indent="-342900" algn="l" rtl="0">
              <a:spcBef>
                <a:spcPts val="0"/>
              </a:spcBef>
              <a:spcAft>
                <a:spcPts val="0"/>
              </a:spcAft>
              <a:buSzPts val="1800"/>
              <a:buChar char="●"/>
            </a:pPr>
            <a:r>
              <a:rPr lang="en" u="sng"/>
              <a:t>Proper fraction</a:t>
            </a:r>
            <a:r>
              <a:rPr lang="en"/>
              <a:t>: a fraction whose numerator is less than the denominator</a:t>
            </a:r>
            <a:endParaRPr/>
          </a:p>
          <a:p>
            <a:pPr marL="457200" lvl="0" indent="-342900" algn="l" rtl="0">
              <a:spcBef>
                <a:spcPts val="0"/>
              </a:spcBef>
              <a:spcAft>
                <a:spcPts val="0"/>
              </a:spcAft>
              <a:buSzPts val="1800"/>
              <a:buChar char="●"/>
            </a:pPr>
            <a:r>
              <a:rPr lang="en" u="sng"/>
              <a:t>Improper fraction</a:t>
            </a:r>
            <a:r>
              <a:rPr lang="en"/>
              <a:t>: a fraction whose numerator is greater than or equal to the denominator</a:t>
            </a:r>
            <a:endParaRPr/>
          </a:p>
          <a:p>
            <a:pPr marL="457200" lvl="0" indent="-342900" algn="l" rtl="0">
              <a:spcBef>
                <a:spcPts val="0"/>
              </a:spcBef>
              <a:spcAft>
                <a:spcPts val="0"/>
              </a:spcAft>
              <a:buSzPts val="1800"/>
              <a:buChar char="●"/>
            </a:pPr>
            <a:r>
              <a:rPr lang="en" u="sng"/>
              <a:t>Mixed number</a:t>
            </a:r>
            <a:r>
              <a:rPr lang="en"/>
              <a:t>: a number which has a whole number part and a fraction part</a:t>
            </a:r>
            <a:endParaRPr/>
          </a:p>
        </p:txBody>
      </p:sp>
      <p:sp>
        <p:nvSpPr>
          <p:cNvPr id="493" name="Google Shape;493;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
        <p:nvSpPr>
          <p:cNvPr id="494" name="Google Shape;494;p6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Fractions: Vocabulary</a:t>
            </a:r>
            <a:r>
              <a:rPr lang="en" baseline="30000"/>
              <a:t>56</a:t>
            </a:r>
            <a:r>
              <a:rPr lang="en"/>
              <a:t>					(Slide 1 of 2)</a:t>
            </a:r>
            <a:endParaRPr/>
          </a:p>
        </p:txBody>
      </p:sp>
      <p:sp>
        <p:nvSpPr>
          <p:cNvPr id="495" name="Google Shape;495;p63"/>
          <p:cNvSpPr txBox="1"/>
          <p:nvPr/>
        </p:nvSpPr>
        <p:spPr>
          <a:xfrm>
            <a:off x="8100600" y="1715975"/>
            <a:ext cx="731700" cy="14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i="1">
                <a:solidFill>
                  <a:schemeClr val="accent3"/>
                </a:solidFill>
                <a:latin typeface="Gloria Hallelujah"/>
                <a:ea typeface="Gloria Hallelujah"/>
                <a:cs typeface="Gloria Hallelujah"/>
                <a:sym typeface="Gloria Hallelujah"/>
              </a:rPr>
              <a:t>a</a:t>
            </a:r>
            <a:endParaRPr sz="3200" i="1">
              <a:solidFill>
                <a:schemeClr val="accent3"/>
              </a:solidFill>
              <a:latin typeface="Gloria Hallelujah"/>
              <a:ea typeface="Gloria Hallelujah"/>
              <a:cs typeface="Gloria Hallelujah"/>
              <a:sym typeface="Gloria Hallelujah"/>
            </a:endParaRPr>
          </a:p>
          <a:p>
            <a:pPr marL="0" lvl="0" indent="0" algn="l" rtl="0">
              <a:spcBef>
                <a:spcPts val="0"/>
              </a:spcBef>
              <a:spcAft>
                <a:spcPts val="0"/>
              </a:spcAft>
              <a:buNone/>
            </a:pPr>
            <a:r>
              <a:rPr lang="en" sz="3200" i="1">
                <a:solidFill>
                  <a:schemeClr val="accent3"/>
                </a:solidFill>
                <a:latin typeface="Gloria Hallelujah"/>
                <a:ea typeface="Gloria Hallelujah"/>
                <a:cs typeface="Gloria Hallelujah"/>
                <a:sym typeface="Gloria Hallelujah"/>
              </a:rPr>
              <a:t>b</a:t>
            </a:r>
            <a:endParaRPr sz="3200" i="1">
              <a:solidFill>
                <a:schemeClr val="accent3"/>
              </a:solidFill>
              <a:latin typeface="Gloria Hallelujah"/>
              <a:ea typeface="Gloria Hallelujah"/>
              <a:cs typeface="Gloria Hallelujah"/>
              <a:sym typeface="Gloria Hallelujah"/>
            </a:endParaRPr>
          </a:p>
        </p:txBody>
      </p:sp>
      <p:cxnSp>
        <p:nvCxnSpPr>
          <p:cNvPr id="496" name="Google Shape;496;p63"/>
          <p:cNvCxnSpPr/>
          <p:nvPr/>
        </p:nvCxnSpPr>
        <p:spPr>
          <a:xfrm>
            <a:off x="7958025" y="2251825"/>
            <a:ext cx="731700" cy="0"/>
          </a:xfrm>
          <a:prstGeom prst="straightConnector1">
            <a:avLst/>
          </a:prstGeom>
          <a:noFill/>
          <a:ln w="28575" cap="flat" cmpd="sng">
            <a:solidFill>
              <a:schemeClr val="accent3"/>
            </a:solidFill>
            <a:prstDash val="solid"/>
            <a:round/>
            <a:headEnd type="none" w="med" len="med"/>
            <a:tailEnd type="non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4"/>
          <p:cNvSpPr txBox="1">
            <a:spLocks noGrp="1"/>
          </p:cNvSpPr>
          <p:nvPr>
            <p:ph type="body" idx="1"/>
          </p:nvPr>
        </p:nvSpPr>
        <p:spPr>
          <a:xfrm>
            <a:off x="311700" y="1171600"/>
            <a:ext cx="4467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Equivalent fractions</a:t>
            </a:r>
            <a:r>
              <a:rPr lang="en"/>
              <a:t>: fractions that have different numerators and denominators but have the same value</a:t>
            </a:r>
            <a:endParaRPr/>
          </a:p>
          <a:p>
            <a:pPr marL="457200" lvl="0" indent="-342900" algn="l" rtl="0">
              <a:spcBef>
                <a:spcPts val="0"/>
              </a:spcBef>
              <a:spcAft>
                <a:spcPts val="0"/>
              </a:spcAft>
              <a:buSzPts val="1800"/>
              <a:buChar char="●"/>
            </a:pPr>
            <a:r>
              <a:rPr lang="en" u="sng">
                <a:solidFill>
                  <a:schemeClr val="accent6"/>
                </a:solidFill>
                <a:hlinkClick r:id="rId3" action="ppaction://hlinksldjump">
                  <a:extLst>
                    <a:ext uri="{A12FA001-AC4F-418D-AE19-62706E023703}">
                      <ahyp:hlinkClr xmlns:ahyp="http://schemas.microsoft.com/office/drawing/2018/hyperlinkcolor" val="tx"/>
                    </a:ext>
                  </a:extLst>
                </a:hlinkClick>
              </a:rPr>
              <a:t>Simplified fraction</a:t>
            </a:r>
            <a:r>
              <a:rPr lang="en"/>
              <a:t> (</a:t>
            </a:r>
            <a:r>
              <a:rPr lang="en" u="sng"/>
              <a:t>lowest terms</a:t>
            </a:r>
            <a:r>
              <a:rPr lang="en"/>
              <a:t>): the greatest common factor between the numerator and denominator is 1</a:t>
            </a:r>
            <a:endParaRPr/>
          </a:p>
          <a:p>
            <a:pPr marL="457200" lvl="0" indent="-342900" algn="l" rtl="0">
              <a:spcBef>
                <a:spcPts val="0"/>
              </a:spcBef>
              <a:spcAft>
                <a:spcPts val="0"/>
              </a:spcAft>
              <a:buSzPts val="1800"/>
              <a:buChar char="●"/>
            </a:pPr>
            <a:r>
              <a:rPr lang="en" u="sng"/>
              <a:t>Like fractions</a:t>
            </a:r>
            <a:r>
              <a:rPr lang="en"/>
              <a:t>: fractions that have a common denominator</a:t>
            </a:r>
            <a:endParaRPr/>
          </a:p>
          <a:p>
            <a:pPr marL="457200" lvl="0" indent="-342900" algn="l" rtl="0">
              <a:spcBef>
                <a:spcPts val="0"/>
              </a:spcBef>
              <a:spcAft>
                <a:spcPts val="0"/>
              </a:spcAft>
              <a:buSzPts val="1800"/>
              <a:buChar char="●"/>
            </a:pPr>
            <a:r>
              <a:rPr lang="en" u="sng"/>
              <a:t>Unlike fractions</a:t>
            </a:r>
            <a:r>
              <a:rPr lang="en"/>
              <a:t>: fractions that do not have a common denominator</a:t>
            </a:r>
            <a:endParaRPr/>
          </a:p>
        </p:txBody>
      </p:sp>
      <p:sp>
        <p:nvSpPr>
          <p:cNvPr id="502" name="Google Shape;502;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
        <p:nvSpPr>
          <p:cNvPr id="503" name="Google Shape;503;p6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Vocabulary					(Slide 2 of 2)</a:t>
            </a:r>
            <a:endParaRPr/>
          </a:p>
        </p:txBody>
      </p:sp>
      <p:sp>
        <p:nvSpPr>
          <p:cNvPr id="504" name="Google Shape;504;p64"/>
          <p:cNvSpPr txBox="1"/>
          <p:nvPr/>
        </p:nvSpPr>
        <p:spPr>
          <a:xfrm>
            <a:off x="4929300" y="1162125"/>
            <a:ext cx="3903000" cy="33972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Fraction bars are one of the symbols that represent division.</a:t>
            </a:r>
            <a:endParaRPr sz="1800">
              <a:latin typeface="Old Standard TT"/>
              <a:ea typeface="Old Standard TT"/>
              <a:cs typeface="Old Standard TT"/>
              <a:sym typeface="Old Standard TT"/>
            </a:endParaRPr>
          </a:p>
          <a:p>
            <a:pPr marL="0" lvl="0" indent="0" algn="l" rtl="0">
              <a:lnSpc>
                <a:spcPct val="115000"/>
              </a:lnSpc>
              <a:spcBef>
                <a:spcPts val="1000"/>
              </a:spcBef>
              <a:spcAft>
                <a:spcPts val="0"/>
              </a:spcAft>
              <a:buNone/>
            </a:pPr>
            <a:endParaRPr sz="1800">
              <a:latin typeface="Old Standard TT"/>
              <a:ea typeface="Old Standard TT"/>
              <a:cs typeface="Old Standard TT"/>
              <a:sym typeface="Old Standard TT"/>
            </a:endParaRPr>
          </a:p>
          <a:p>
            <a:pPr marL="0" lvl="0" indent="0" algn="l" rtl="0">
              <a:lnSpc>
                <a:spcPct val="115000"/>
              </a:lnSpc>
              <a:spcBef>
                <a:spcPts val="1000"/>
              </a:spcBef>
              <a:spcAft>
                <a:spcPts val="0"/>
              </a:spcAft>
              <a:buNone/>
            </a:pPr>
            <a:endParaRPr sz="1800">
              <a:latin typeface="Old Standard TT"/>
              <a:ea typeface="Old Standard TT"/>
              <a:cs typeface="Old Standard TT"/>
              <a:sym typeface="Old Standard TT"/>
            </a:endParaRPr>
          </a:p>
          <a:p>
            <a:pPr marL="0" lvl="0" indent="0" algn="l" rtl="0">
              <a:lnSpc>
                <a:spcPct val="115000"/>
              </a:lnSpc>
              <a:spcBef>
                <a:spcPts val="1000"/>
              </a:spcBef>
              <a:spcAft>
                <a:spcPts val="0"/>
              </a:spcAft>
              <a:buNone/>
            </a:pPr>
            <a:endParaRPr sz="1800">
              <a:latin typeface="Old Standard TT"/>
              <a:ea typeface="Old Standard TT"/>
              <a:cs typeface="Old Standard TT"/>
              <a:sym typeface="Old Standard TT"/>
            </a:endParaRPr>
          </a:p>
          <a:p>
            <a:pPr marL="0" lvl="0" indent="0" algn="l" rtl="0">
              <a:lnSpc>
                <a:spcPct val="115000"/>
              </a:lnSpc>
              <a:spcBef>
                <a:spcPts val="1000"/>
              </a:spcBef>
              <a:spcAft>
                <a:spcPts val="0"/>
              </a:spcAft>
              <a:buNone/>
            </a:pPr>
            <a:endParaRPr sz="1800">
              <a:latin typeface="Old Standard TT"/>
              <a:ea typeface="Old Standard TT"/>
              <a:cs typeface="Old Standard TT"/>
              <a:sym typeface="Old Standard TT"/>
            </a:endParaRPr>
          </a:p>
          <a:p>
            <a:pPr marL="0" lvl="0" indent="0" algn="l" rtl="0">
              <a:lnSpc>
                <a:spcPct val="115000"/>
              </a:lnSpc>
              <a:spcBef>
                <a:spcPts val="1000"/>
              </a:spcBef>
              <a:spcAft>
                <a:spcPts val="1000"/>
              </a:spcAft>
              <a:buNone/>
            </a:pPr>
            <a:r>
              <a:rPr lang="en" sz="1800">
                <a:latin typeface="Old Standard TT"/>
                <a:ea typeface="Old Standard TT"/>
                <a:cs typeface="Old Standard TT"/>
                <a:sym typeface="Old Standard TT"/>
              </a:rPr>
              <a:t>This fraction means “3 divided by 4.”</a:t>
            </a:r>
            <a:endParaRPr sz="1800">
              <a:latin typeface="Old Standard TT"/>
              <a:ea typeface="Old Standard TT"/>
              <a:cs typeface="Old Standard TT"/>
              <a:sym typeface="Old Standard TT"/>
            </a:endParaRPr>
          </a:p>
        </p:txBody>
      </p:sp>
      <p:pic>
        <p:nvPicPr>
          <p:cNvPr id="505" name="Google Shape;505;p64" title="image.png"/>
          <p:cNvPicPr preferRelativeResize="0"/>
          <p:nvPr/>
        </p:nvPicPr>
        <p:blipFill>
          <a:blip r:embed="rId4">
            <a:alphaModFix/>
          </a:blip>
          <a:stretch>
            <a:fillRect/>
          </a:stretch>
        </p:blipFill>
        <p:spPr>
          <a:xfrm>
            <a:off x="6137925" y="2284575"/>
            <a:ext cx="1485750" cy="1698000"/>
          </a:xfrm>
          <a:prstGeom prst="rect">
            <a:avLst/>
          </a:prstGeom>
          <a:noFill/>
          <a:ln w="9525" cap="flat" cmpd="sng">
            <a:solidFill>
              <a:srgbClr val="999999"/>
            </a:solidFill>
            <a:prstDash val="solid"/>
            <a:round/>
            <a:headEnd type="none" w="sm" len="sm"/>
            <a:tailEnd type="none" w="sm" len="sm"/>
          </a:ln>
        </p:spPr>
      </p:pic>
      <p:sp>
        <p:nvSpPr>
          <p:cNvPr id="506" name="Google Shape;506;p64"/>
          <p:cNvSpPr txBox="1"/>
          <p:nvPr/>
        </p:nvSpPr>
        <p:spPr>
          <a:xfrm>
            <a:off x="7623675" y="2496375"/>
            <a:ext cx="1109700" cy="127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16</a:t>
            </a:r>
            <a:r>
              <a:rPr lang="en" sz="1000">
                <a:latin typeface="Old Standard TT"/>
                <a:ea typeface="Old Standard TT"/>
                <a:cs typeface="Old Standard TT"/>
                <a:sym typeface="Old Standard TT"/>
              </a:rPr>
              <a:t>. Three-fourths. Retrieved from </a:t>
            </a:r>
            <a:r>
              <a:rPr lang="en" sz="1000" u="sng">
                <a:solidFill>
                  <a:schemeClr val="hlink"/>
                </a:solidFill>
                <a:latin typeface="Old Standard TT"/>
                <a:ea typeface="Old Standard TT"/>
                <a:cs typeface="Old Standard TT"/>
                <a:sym typeface="Old Standard TT"/>
                <a:hlinkClick r:id="rId5"/>
              </a:rPr>
              <a:t>https://www.pngkey.com/maxpic/u2q8r5o0a9q8a9r5/</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5"/>
          <p:cNvSpPr txBox="1">
            <a:spLocks noGrp="1"/>
          </p:cNvSpPr>
          <p:nvPr>
            <p:ph type="body" idx="1"/>
          </p:nvPr>
        </p:nvSpPr>
        <p:spPr>
          <a:xfrm>
            <a:off x="311700" y="1171600"/>
            <a:ext cx="53643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xmlns:ahyp="http://schemas.microsoft.com/office/drawing/2018/hyperlinkcolor" val="tx"/>
                    </a:ext>
                  </a:extLst>
                </a:hlinkClick>
              </a:rPr>
              <a:t>How to convert a mixed number to an improper fraction</a:t>
            </a:r>
            <a:r>
              <a:rPr lang="en" baseline="30000"/>
              <a:t>57</a:t>
            </a:r>
            <a:r>
              <a:rPr lang="en"/>
              <a:t>:</a:t>
            </a:r>
            <a:endParaRPr/>
          </a:p>
          <a:p>
            <a:pPr marL="0" lvl="0" indent="0" algn="l" rtl="0">
              <a:spcBef>
                <a:spcPts val="1600"/>
              </a:spcBef>
              <a:spcAft>
                <a:spcPts val="0"/>
              </a:spcAft>
              <a:buClr>
                <a:schemeClr val="dk1"/>
              </a:buClr>
              <a:buSzPts val="1100"/>
              <a:buFont typeface="Arial"/>
              <a:buNone/>
            </a:pPr>
            <a:r>
              <a:rPr lang="en"/>
              <a:t>The Steps:</a:t>
            </a:r>
            <a:endParaRPr/>
          </a:p>
          <a:p>
            <a:pPr marL="457200" lvl="0" indent="-342900" algn="l" rtl="0">
              <a:spcBef>
                <a:spcPts val="0"/>
              </a:spcBef>
              <a:spcAft>
                <a:spcPts val="0"/>
              </a:spcAft>
              <a:buSzPts val="1800"/>
              <a:buAutoNum type="arabicPeriod"/>
            </a:pPr>
            <a:r>
              <a:rPr lang="en"/>
              <a:t>Multiply the denominator by the whole number.</a:t>
            </a:r>
            <a:endParaRPr/>
          </a:p>
          <a:p>
            <a:pPr marL="457200" lvl="0" indent="-342900" algn="l" rtl="0">
              <a:spcBef>
                <a:spcPts val="0"/>
              </a:spcBef>
              <a:spcAft>
                <a:spcPts val="0"/>
              </a:spcAft>
              <a:buSzPts val="1800"/>
              <a:buAutoNum type="arabicPeriod"/>
            </a:pPr>
            <a:r>
              <a:rPr lang="en"/>
              <a:t>Add the numerator.</a:t>
            </a:r>
            <a:endParaRPr/>
          </a:p>
          <a:p>
            <a:pPr marL="457200" lvl="0" indent="-342900" algn="l" rtl="0">
              <a:spcBef>
                <a:spcPts val="0"/>
              </a:spcBef>
              <a:spcAft>
                <a:spcPts val="0"/>
              </a:spcAft>
              <a:buSzPts val="1800"/>
              <a:buAutoNum type="arabicPeriod"/>
            </a:pPr>
            <a:r>
              <a:rPr lang="en"/>
              <a:t>Keep the denominator.</a:t>
            </a:r>
            <a:endParaRPr/>
          </a:p>
          <a:p>
            <a:pPr marL="0" lvl="0" indent="0" algn="l" rtl="0">
              <a:spcBef>
                <a:spcPts val="1600"/>
              </a:spcBef>
              <a:spcAft>
                <a:spcPts val="1600"/>
              </a:spcAft>
              <a:buClr>
                <a:schemeClr val="dk1"/>
              </a:buClr>
              <a:buSzPts val="1100"/>
              <a:buFont typeface="Arial"/>
              <a:buNone/>
            </a:pPr>
            <a:r>
              <a:rPr lang="en" u="sng">
                <a:solidFill>
                  <a:schemeClr val="accent5"/>
                </a:solidFill>
                <a:hlinkClick r:id="rId4">
                  <a:extLst>
                    <a:ext uri="{A12FA001-AC4F-418D-AE19-62706E023703}">
                      <ahyp:hlinkClr xmlns:ahyp="http://schemas.microsoft.com/office/drawing/2018/hyperlinkcolor" val="tx"/>
                    </a:ext>
                  </a:extLst>
                </a:hlinkClick>
              </a:rPr>
              <a:t>Practice</a:t>
            </a:r>
            <a:r>
              <a:rPr lang="en" baseline="30000"/>
              <a:t>58</a:t>
            </a:r>
            <a:r>
              <a:rPr lang="en"/>
              <a:t> for converting mixed numbers to improper fractions.</a:t>
            </a:r>
            <a:endParaRPr/>
          </a:p>
        </p:txBody>
      </p:sp>
      <p:sp>
        <p:nvSpPr>
          <p:cNvPr id="512" name="Google Shape;512;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
        <p:nvSpPr>
          <p:cNvPr id="513" name="Google Shape;513;p65"/>
          <p:cNvSpPr txBox="1">
            <a:spLocks noGrp="1"/>
          </p:cNvSpPr>
          <p:nvPr>
            <p:ph type="title"/>
          </p:nvPr>
        </p:nvSpPr>
        <p:spPr>
          <a:xfrm>
            <a:off x="311700" y="445025"/>
            <a:ext cx="8646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Mixed Numbers and Improper Fractions</a:t>
            </a:r>
            <a:endParaRPr/>
          </a:p>
        </p:txBody>
      </p:sp>
      <p:sp>
        <p:nvSpPr>
          <p:cNvPr id="514" name="Google Shape;514;p65"/>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pic>
        <p:nvPicPr>
          <p:cNvPr id="515" name="Google Shape;515;p65" title="image.png"/>
          <p:cNvPicPr preferRelativeResize="0"/>
          <p:nvPr/>
        </p:nvPicPr>
        <p:blipFill rotWithShape="1">
          <a:blip r:embed="rId5">
            <a:alphaModFix/>
          </a:blip>
          <a:srcRect b="6340"/>
          <a:stretch/>
        </p:blipFill>
        <p:spPr>
          <a:xfrm>
            <a:off x="5974343" y="1171600"/>
            <a:ext cx="2857957" cy="2546725"/>
          </a:xfrm>
          <a:prstGeom prst="rect">
            <a:avLst/>
          </a:prstGeom>
          <a:noFill/>
          <a:ln w="9525" cap="flat" cmpd="sng">
            <a:solidFill>
              <a:srgbClr val="999999"/>
            </a:solidFill>
            <a:prstDash val="solid"/>
            <a:round/>
            <a:headEnd type="none" w="sm" len="sm"/>
            <a:tailEnd type="none" w="sm" len="sm"/>
          </a:ln>
        </p:spPr>
      </p:pic>
      <p:sp>
        <p:nvSpPr>
          <p:cNvPr id="516" name="Google Shape;516;p65"/>
          <p:cNvSpPr txBox="1"/>
          <p:nvPr/>
        </p:nvSpPr>
        <p:spPr>
          <a:xfrm>
            <a:off x="5285700" y="3718325"/>
            <a:ext cx="3546600" cy="850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solidFill>
                  <a:schemeClr val="dk1"/>
                </a:solidFill>
                <a:latin typeface="Old Standard TT"/>
                <a:ea typeface="Old Standard TT"/>
                <a:cs typeface="Old Standard TT"/>
                <a:sym typeface="Old Standard TT"/>
              </a:rPr>
              <a:t>Figure 17</a:t>
            </a:r>
            <a:r>
              <a:rPr lang="en" sz="1000">
                <a:solidFill>
                  <a:schemeClr val="dk1"/>
                </a:solidFill>
                <a:latin typeface="Old Standard TT"/>
                <a:ea typeface="Old Standard TT"/>
                <a:cs typeface="Old Standard TT"/>
                <a:sym typeface="Old Standard TT"/>
              </a:rPr>
              <a:t>. Mixed number to improper fraction. Adapted from </a:t>
            </a:r>
            <a:r>
              <a:rPr lang="en" sz="1000" i="1">
                <a:solidFill>
                  <a:schemeClr val="dk1"/>
                </a:solidFill>
                <a:latin typeface="Old Standard TT"/>
                <a:ea typeface="Old Standard TT"/>
                <a:cs typeface="Old Standard TT"/>
                <a:sym typeface="Old Standard TT"/>
              </a:rPr>
              <a:t>Mixed Numbers and Improper Fractions</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https://teachablemath.com/mixed-numbers-improper-fractions/</a:t>
            </a:r>
            <a:r>
              <a:rPr lang="en" sz="1000">
                <a:latin typeface="Old Standard TT"/>
                <a:ea typeface="Old Standard TT"/>
                <a:cs typeface="Old Standard TT"/>
                <a:sym typeface="Old Standard TT"/>
              </a:rPr>
              <a:t>. Copyright 2025 by TeachableMath.</a:t>
            </a:r>
            <a:endParaRPr sz="1000">
              <a:latin typeface="Old Standard TT"/>
              <a:ea typeface="Old Standard TT"/>
              <a:cs typeface="Old Standard TT"/>
              <a:sym typeface="Old Standard T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6"/>
          <p:cNvSpPr txBox="1">
            <a:spLocks noGrp="1"/>
          </p:cNvSpPr>
          <p:nvPr>
            <p:ph type="body" idx="1"/>
          </p:nvPr>
        </p:nvSpPr>
        <p:spPr>
          <a:xfrm>
            <a:off x="311700" y="1171600"/>
            <a:ext cx="5367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xmlns:ahyp="http://schemas.microsoft.com/office/drawing/2018/hyperlinkcolor" val="tx"/>
                    </a:ext>
                  </a:extLst>
                </a:hlinkClick>
              </a:rPr>
              <a:t>How to convert an improper fraction to a mixed number</a:t>
            </a:r>
            <a:r>
              <a:rPr lang="en" baseline="30000"/>
              <a:t>59</a:t>
            </a:r>
            <a:r>
              <a:rPr lang="en"/>
              <a:t>:</a:t>
            </a:r>
            <a:endParaRPr baseline="30000"/>
          </a:p>
          <a:p>
            <a:pPr marL="0" lvl="0" indent="0" algn="l" rtl="0">
              <a:spcBef>
                <a:spcPts val="1600"/>
              </a:spcBef>
              <a:spcAft>
                <a:spcPts val="0"/>
              </a:spcAft>
              <a:buClr>
                <a:schemeClr val="dk1"/>
              </a:buClr>
              <a:buSzPts val="1100"/>
              <a:buFont typeface="Arial"/>
              <a:buNone/>
            </a:pPr>
            <a:r>
              <a:rPr lang="en"/>
              <a:t>The Steps:</a:t>
            </a:r>
            <a:endParaRPr/>
          </a:p>
          <a:p>
            <a:pPr marL="457200" lvl="0" indent="-342900" algn="l" rtl="0">
              <a:spcBef>
                <a:spcPts val="0"/>
              </a:spcBef>
              <a:spcAft>
                <a:spcPts val="0"/>
              </a:spcAft>
              <a:buSzPts val="1800"/>
              <a:buAutoNum type="arabicPeriod"/>
            </a:pPr>
            <a:r>
              <a:rPr lang="en"/>
              <a:t>Divide the numerator by the denominator.</a:t>
            </a:r>
            <a:endParaRPr/>
          </a:p>
          <a:p>
            <a:pPr marL="457200" lvl="0" indent="-342900" algn="l" rtl="0">
              <a:spcBef>
                <a:spcPts val="0"/>
              </a:spcBef>
              <a:spcAft>
                <a:spcPts val="0"/>
              </a:spcAft>
              <a:buSzPts val="1800"/>
              <a:buAutoNum type="arabicPeriod"/>
            </a:pPr>
            <a:r>
              <a:rPr lang="en"/>
              <a:t>The quotient becomes the whole number.</a:t>
            </a:r>
            <a:endParaRPr/>
          </a:p>
          <a:p>
            <a:pPr marL="457200" lvl="0" indent="-342900" algn="l" rtl="0">
              <a:spcBef>
                <a:spcPts val="0"/>
              </a:spcBef>
              <a:spcAft>
                <a:spcPts val="0"/>
              </a:spcAft>
              <a:buSzPts val="1800"/>
              <a:buAutoNum type="arabicPeriod"/>
            </a:pPr>
            <a:r>
              <a:rPr lang="en"/>
              <a:t>The remainder becomes the numerator of the fraction, and the denominator stays the same.</a:t>
            </a:r>
            <a:endParaRPr/>
          </a:p>
          <a:p>
            <a:pPr marL="0" lvl="0" indent="0" algn="l" rtl="0">
              <a:spcBef>
                <a:spcPts val="1600"/>
              </a:spcBef>
              <a:spcAft>
                <a:spcPts val="1600"/>
              </a:spcAft>
              <a:buClr>
                <a:schemeClr val="dk1"/>
              </a:buClr>
              <a:buSzPts val="1100"/>
              <a:buFont typeface="Arial"/>
              <a:buNone/>
            </a:pPr>
            <a:r>
              <a:rPr lang="en" u="sng">
                <a:solidFill>
                  <a:schemeClr val="accent5"/>
                </a:solidFill>
                <a:hlinkClick r:id="rId4">
                  <a:extLst>
                    <a:ext uri="{A12FA001-AC4F-418D-AE19-62706E023703}">
                      <ahyp:hlinkClr xmlns:ahyp="http://schemas.microsoft.com/office/drawing/2018/hyperlinkcolor" val="tx"/>
                    </a:ext>
                  </a:extLst>
                </a:hlinkClick>
              </a:rPr>
              <a:t>Practice</a:t>
            </a:r>
            <a:r>
              <a:rPr lang="en" baseline="30000"/>
              <a:t>60</a:t>
            </a:r>
            <a:r>
              <a:rPr lang="en"/>
              <a:t> for converting improper fractions to mixed numbers.</a:t>
            </a:r>
            <a:endParaRPr/>
          </a:p>
        </p:txBody>
      </p:sp>
      <p:sp>
        <p:nvSpPr>
          <p:cNvPr id="522" name="Google Shape;522;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
        <p:nvSpPr>
          <p:cNvPr id="523" name="Google Shape;523;p66"/>
          <p:cNvSpPr txBox="1">
            <a:spLocks noGrp="1"/>
          </p:cNvSpPr>
          <p:nvPr>
            <p:ph type="title"/>
          </p:nvPr>
        </p:nvSpPr>
        <p:spPr>
          <a:xfrm>
            <a:off x="311700" y="445025"/>
            <a:ext cx="8646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Mixed Numbers and Improper Fractions</a:t>
            </a:r>
            <a:endParaRPr/>
          </a:p>
        </p:txBody>
      </p:sp>
      <p:sp>
        <p:nvSpPr>
          <p:cNvPr id="524" name="Google Shape;524;p66"/>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pic>
        <p:nvPicPr>
          <p:cNvPr id="525" name="Google Shape;525;p66" title="image.jpeg"/>
          <p:cNvPicPr preferRelativeResize="0"/>
          <p:nvPr/>
        </p:nvPicPr>
        <p:blipFill rotWithShape="1">
          <a:blip r:embed="rId5">
            <a:alphaModFix/>
          </a:blip>
          <a:srcRect l="7791" r="9234"/>
          <a:stretch/>
        </p:blipFill>
        <p:spPr>
          <a:xfrm>
            <a:off x="6071988" y="1171600"/>
            <a:ext cx="2760325" cy="2128594"/>
          </a:xfrm>
          <a:prstGeom prst="rect">
            <a:avLst/>
          </a:prstGeom>
          <a:noFill/>
          <a:ln w="9525" cap="flat" cmpd="sng">
            <a:solidFill>
              <a:srgbClr val="999999"/>
            </a:solidFill>
            <a:prstDash val="solid"/>
            <a:round/>
            <a:headEnd type="none" w="sm" len="sm"/>
            <a:tailEnd type="none" w="sm" len="sm"/>
          </a:ln>
        </p:spPr>
      </p:pic>
      <p:sp>
        <p:nvSpPr>
          <p:cNvPr id="526" name="Google Shape;526;p66"/>
          <p:cNvSpPr txBox="1"/>
          <p:nvPr/>
        </p:nvSpPr>
        <p:spPr>
          <a:xfrm>
            <a:off x="6278400" y="3300200"/>
            <a:ext cx="2553900" cy="9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solidFill>
                  <a:schemeClr val="dk1"/>
                </a:solidFill>
                <a:latin typeface="Old Standard TT"/>
                <a:ea typeface="Old Standard TT"/>
                <a:cs typeface="Old Standard TT"/>
                <a:sym typeface="Old Standard TT"/>
              </a:rPr>
              <a:t>Figure 18</a:t>
            </a:r>
            <a:r>
              <a:rPr lang="en" sz="1000">
                <a:solidFill>
                  <a:schemeClr val="dk1"/>
                </a:solidFill>
                <a:latin typeface="Old Standard TT"/>
                <a:ea typeface="Old Standard TT"/>
                <a:cs typeface="Old Standard TT"/>
                <a:sym typeface="Old Standard TT"/>
              </a:rPr>
              <a:t>. Improper fraction to mixed number. Adapted from </a:t>
            </a:r>
            <a:r>
              <a:rPr lang="en" sz="1000" i="1">
                <a:solidFill>
                  <a:schemeClr val="dk1"/>
                </a:solidFill>
                <a:latin typeface="Old Standard TT"/>
                <a:ea typeface="Old Standard TT"/>
                <a:cs typeface="Old Standard TT"/>
                <a:sym typeface="Old Standard TT"/>
              </a:rPr>
              <a:t>Improper Fractions and Mixed Numbers</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https://us.sofatutor.com/math/videos/improper-fractions-and-mixed-numbers</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7"/>
          <p:cNvSpPr txBox="1">
            <a:spLocks noGrp="1"/>
          </p:cNvSpPr>
          <p:nvPr>
            <p:ph type="body" idx="1"/>
          </p:nvPr>
        </p:nvSpPr>
        <p:spPr>
          <a:xfrm>
            <a:off x="311700" y="1171600"/>
            <a:ext cx="85206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When answering fraction problems, you will often be told to answer “in simplest terms” or “in lowest terms.” This means you must simplify the fraction so that there is no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common factor</a:t>
            </a:r>
            <a:r>
              <a:rPr lang="en"/>
              <a:t> between the numerator and the denominator.</a:t>
            </a:r>
            <a:endParaRPr/>
          </a:p>
          <a:p>
            <a:pPr marL="0" lvl="0" indent="0" algn="l" rtl="0">
              <a:spcBef>
                <a:spcPts val="1600"/>
              </a:spcBef>
              <a:spcAft>
                <a:spcPts val="0"/>
              </a:spcAft>
              <a:buNone/>
            </a:pPr>
            <a:endParaRPr/>
          </a:p>
          <a:p>
            <a:pPr marL="0" lvl="0" indent="0" algn="l" rtl="0">
              <a:spcBef>
                <a:spcPts val="1600"/>
              </a:spcBef>
              <a:spcAft>
                <a:spcPts val="1600"/>
              </a:spcAft>
              <a:buNone/>
            </a:pPr>
            <a:endParaRPr sz="1700"/>
          </a:p>
        </p:txBody>
      </p:sp>
      <p:sp>
        <p:nvSpPr>
          <p:cNvPr id="532" name="Google Shape;532;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
        <p:nvSpPr>
          <p:cNvPr id="533" name="Google Shape;533;p67"/>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534" name="Google Shape;534;p6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a:t>
            </a:r>
            <a:r>
              <a:rPr lang="en" u="sng">
                <a:solidFill>
                  <a:schemeClr val="hlink"/>
                </a:solidFill>
                <a:hlinkClick r:id="rId4"/>
              </a:rPr>
              <a:t>Simplifying Fractions</a:t>
            </a:r>
            <a:r>
              <a:rPr lang="en" baseline="30000"/>
              <a:t>61</a:t>
            </a:r>
            <a:endParaRPr baseline="30000"/>
          </a:p>
        </p:txBody>
      </p:sp>
      <p:pic>
        <p:nvPicPr>
          <p:cNvPr id="535" name="Google Shape;535;p67" title="image.png"/>
          <p:cNvPicPr preferRelativeResize="0"/>
          <p:nvPr/>
        </p:nvPicPr>
        <p:blipFill>
          <a:blip r:embed="rId5">
            <a:alphaModFix/>
          </a:blip>
          <a:stretch>
            <a:fillRect/>
          </a:stretch>
        </p:blipFill>
        <p:spPr>
          <a:xfrm>
            <a:off x="4693450" y="2295675"/>
            <a:ext cx="4138851" cy="2165975"/>
          </a:xfrm>
          <a:prstGeom prst="rect">
            <a:avLst/>
          </a:prstGeom>
          <a:noFill/>
          <a:ln w="9525" cap="flat" cmpd="sng">
            <a:solidFill>
              <a:srgbClr val="999999"/>
            </a:solidFill>
            <a:prstDash val="solid"/>
            <a:round/>
            <a:headEnd type="none" w="sm" len="sm"/>
            <a:tailEnd type="none" w="sm" len="sm"/>
          </a:ln>
        </p:spPr>
      </p:pic>
      <p:sp>
        <p:nvSpPr>
          <p:cNvPr id="536" name="Google Shape;536;p67"/>
          <p:cNvSpPr txBox="1"/>
          <p:nvPr/>
        </p:nvSpPr>
        <p:spPr>
          <a:xfrm>
            <a:off x="2759700" y="4461650"/>
            <a:ext cx="6072600" cy="501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solidFill>
                  <a:schemeClr val="dk1"/>
                </a:solidFill>
                <a:latin typeface="Old Standard TT"/>
                <a:ea typeface="Old Standard TT"/>
                <a:cs typeface="Old Standard TT"/>
                <a:sym typeface="Old Standard TT"/>
              </a:rPr>
              <a:t>Figure 19</a:t>
            </a:r>
            <a:r>
              <a:rPr lang="en" sz="1000">
                <a:solidFill>
                  <a:schemeClr val="dk1"/>
                </a:solidFill>
                <a:latin typeface="Old Standard TT"/>
                <a:ea typeface="Old Standard TT"/>
                <a:cs typeface="Old Standard TT"/>
                <a:sym typeface="Old Standard TT"/>
              </a:rPr>
              <a:t>. Equivalent fractions. Adapted from </a:t>
            </a:r>
            <a:r>
              <a:rPr lang="en" sz="1000" i="1">
                <a:solidFill>
                  <a:schemeClr val="dk1"/>
                </a:solidFill>
                <a:latin typeface="Old Standard TT"/>
                <a:ea typeface="Old Standard TT"/>
                <a:cs typeface="Old Standard TT"/>
                <a:sym typeface="Old Standard TT"/>
              </a:rPr>
              <a:t>Teaching Equivalent Fractions</a:t>
            </a:r>
            <a:r>
              <a:rPr lang="en" sz="1000">
                <a:solidFill>
                  <a:schemeClr val="dk1"/>
                </a:solidFill>
                <a:latin typeface="Old Standard TT"/>
                <a:ea typeface="Old Standard TT"/>
                <a:cs typeface="Old Standard TT"/>
                <a:sym typeface="Old Standard TT"/>
              </a:rPr>
              <a:t> by Tze-Ping Low, retrieved from </a:t>
            </a:r>
            <a:r>
              <a:rPr lang="en" sz="1000" u="sng">
                <a:solidFill>
                  <a:schemeClr val="accent5"/>
                </a:solidFill>
                <a:latin typeface="Old Standard TT"/>
                <a:ea typeface="Old Standard TT"/>
                <a:cs typeface="Old Standard TT"/>
                <a:sym typeface="Old Standard TT"/>
                <a:hlinkClick r:id="rId6">
                  <a:extLst>
                    <a:ext uri="{A12FA001-AC4F-418D-AE19-62706E023703}">
                      <ahyp:hlinkClr xmlns:ahyp="http://schemas.microsoft.com/office/drawing/2018/hyperlinkcolor" val="tx"/>
                    </a:ext>
                  </a:extLst>
                </a:hlinkClick>
              </a:rPr>
              <a:t>https://teachablemath.com/teaching-equivalent-fractions/</a:t>
            </a:r>
            <a:r>
              <a:rPr lang="en" sz="1000">
                <a:latin typeface="Old Standard TT"/>
                <a:ea typeface="Old Standard TT"/>
                <a:cs typeface="Old Standard TT"/>
                <a:sym typeface="Old Standard TT"/>
              </a:rPr>
              <a:t>. Copyright 2025 by TeachableMath.</a:t>
            </a:r>
            <a:endParaRPr sz="1000">
              <a:latin typeface="Old Standard TT"/>
              <a:ea typeface="Old Standard TT"/>
              <a:cs typeface="Old Standard TT"/>
              <a:sym typeface="Old Standard TT"/>
            </a:endParaRPr>
          </a:p>
        </p:txBody>
      </p:sp>
      <p:sp>
        <p:nvSpPr>
          <p:cNvPr id="537" name="Google Shape;537;p67"/>
          <p:cNvSpPr txBox="1"/>
          <p:nvPr/>
        </p:nvSpPr>
        <p:spPr>
          <a:xfrm>
            <a:off x="311700" y="2295675"/>
            <a:ext cx="4138800" cy="216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Old Standard TT"/>
                <a:ea typeface="Old Standard TT"/>
                <a:cs typeface="Old Standard TT"/>
                <a:sym typeface="Old Standard TT"/>
              </a:rPr>
              <a:t>In the picture to the right, there are four </a:t>
            </a:r>
            <a:r>
              <a:rPr lang="en" sz="1800" u="sng">
                <a:solidFill>
                  <a:schemeClr val="accent6"/>
                </a:solidFill>
                <a:latin typeface="Old Standard TT"/>
                <a:ea typeface="Old Standard TT"/>
                <a:cs typeface="Old Standard TT"/>
                <a:sym typeface="Old Standard TT"/>
                <a:hlinkClick r:id="rId7" action="ppaction://hlinksldjump">
                  <a:extLst>
                    <a:ext uri="{A12FA001-AC4F-418D-AE19-62706E023703}">
                      <ahyp:hlinkClr xmlns:ahyp="http://schemas.microsoft.com/office/drawing/2018/hyperlinkcolor" val="tx"/>
                    </a:ext>
                  </a:extLst>
                </a:hlinkClick>
              </a:rPr>
              <a:t>equivalent fractions</a:t>
            </a:r>
            <a:r>
              <a:rPr lang="en" sz="1800">
                <a:solidFill>
                  <a:schemeClr val="dk1"/>
                </a:solidFill>
                <a:latin typeface="Old Standard TT"/>
                <a:ea typeface="Old Standard TT"/>
                <a:cs typeface="Old Standard TT"/>
                <a:sym typeface="Old Standard TT"/>
              </a:rPr>
              <a:t> which all represent the same value, but ½ is in simplest terms.</a:t>
            </a:r>
            <a:endParaRPr sz="1800">
              <a:solidFill>
                <a:schemeClr val="dk1"/>
              </a:solidFill>
              <a:latin typeface="Old Standard TT"/>
              <a:ea typeface="Old Standard TT"/>
              <a:cs typeface="Old Standard TT"/>
              <a:sym typeface="Old Standard TT"/>
            </a:endParaRPr>
          </a:p>
          <a:p>
            <a:pPr marL="0" lvl="0" indent="0" algn="l" rtl="0">
              <a:lnSpc>
                <a:spcPct val="115000"/>
              </a:lnSpc>
              <a:spcBef>
                <a:spcPts val="1000"/>
              </a:spcBef>
              <a:spcAft>
                <a:spcPts val="1600"/>
              </a:spcAft>
              <a:buClr>
                <a:schemeClr val="dk1"/>
              </a:buClr>
              <a:buSzPts val="1100"/>
              <a:buFont typeface="Arial"/>
              <a:buNone/>
            </a:pPr>
            <a:r>
              <a:rPr lang="en" sz="1800" u="sng">
                <a:solidFill>
                  <a:schemeClr val="accent5"/>
                </a:solidFill>
                <a:latin typeface="Old Standard TT"/>
                <a:ea typeface="Old Standard TT"/>
                <a:cs typeface="Old Standard TT"/>
                <a:sym typeface="Old Standard TT"/>
                <a:hlinkClick r:id="rId8">
                  <a:extLst>
                    <a:ext uri="{A12FA001-AC4F-418D-AE19-62706E023703}">
                      <ahyp:hlinkClr xmlns:ahyp="http://schemas.microsoft.com/office/drawing/2018/hyperlinkcolor" val="tx"/>
                    </a:ext>
                  </a:extLst>
                </a:hlinkClick>
              </a:rPr>
              <a:t>Practice</a:t>
            </a:r>
            <a:r>
              <a:rPr lang="en" sz="1800" baseline="30000">
                <a:solidFill>
                  <a:schemeClr val="dk1"/>
                </a:solidFill>
                <a:latin typeface="Old Standard TT"/>
                <a:ea typeface="Old Standard TT"/>
                <a:cs typeface="Old Standard TT"/>
                <a:sym typeface="Old Standard TT"/>
              </a:rPr>
              <a:t>62</a:t>
            </a:r>
            <a:r>
              <a:rPr lang="en" sz="1800">
                <a:solidFill>
                  <a:schemeClr val="dk1"/>
                </a:solidFill>
                <a:latin typeface="Old Standard TT"/>
                <a:ea typeface="Old Standard TT"/>
                <a:cs typeface="Old Standard TT"/>
                <a:sym typeface="Old Standard TT"/>
              </a:rPr>
              <a:t> for simplifying fractions.</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8"/>
          <p:cNvSpPr txBox="1">
            <a:spLocks noGrp="1"/>
          </p:cNvSpPr>
          <p:nvPr>
            <p:ph type="body" idx="1"/>
          </p:nvPr>
        </p:nvSpPr>
        <p:spPr>
          <a:xfrm>
            <a:off x="311700" y="1693000"/>
            <a:ext cx="5511900" cy="28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t>If you already have fractions with a common denominator, just </a:t>
            </a:r>
            <a:r>
              <a:rPr lang="en" sz="1700" u="sng">
                <a:solidFill>
                  <a:schemeClr val="accent5"/>
                </a:solidFill>
                <a:hlinkClick r:id="rId3">
                  <a:extLst>
                    <a:ext uri="{A12FA001-AC4F-418D-AE19-62706E023703}">
                      <ahyp:hlinkClr xmlns:ahyp="http://schemas.microsoft.com/office/drawing/2018/hyperlinkcolor" val="tx"/>
                    </a:ext>
                  </a:extLst>
                </a:hlinkClick>
              </a:rPr>
              <a:t>add</a:t>
            </a:r>
            <a:r>
              <a:rPr lang="en" sz="1700" baseline="30000"/>
              <a:t>63</a:t>
            </a:r>
            <a:r>
              <a:rPr lang="en" sz="1700"/>
              <a:t> or </a:t>
            </a:r>
            <a:r>
              <a:rPr lang="en" sz="1700" u="sng">
                <a:solidFill>
                  <a:schemeClr val="accent5"/>
                </a:solidFill>
                <a:hlinkClick r:id="rId4">
                  <a:extLst>
                    <a:ext uri="{A12FA001-AC4F-418D-AE19-62706E023703}">
                      <ahyp:hlinkClr xmlns:ahyp="http://schemas.microsoft.com/office/drawing/2018/hyperlinkcolor" val="tx"/>
                    </a:ext>
                  </a:extLst>
                </a:hlinkClick>
              </a:rPr>
              <a:t>subtract</a:t>
            </a:r>
            <a:r>
              <a:rPr lang="en" sz="1700" baseline="30000"/>
              <a:t>64</a:t>
            </a:r>
            <a:r>
              <a:rPr lang="en" sz="1700"/>
              <a:t> the numerators, and keep the denominator the same. After you perform the operation, simplify if possible.</a:t>
            </a:r>
            <a:endParaRPr sz="1700"/>
          </a:p>
          <a:p>
            <a:pPr marL="0" lvl="0" indent="0" algn="l" rtl="0">
              <a:spcBef>
                <a:spcPts val="1600"/>
              </a:spcBef>
              <a:spcAft>
                <a:spcPts val="1600"/>
              </a:spcAft>
              <a:buClr>
                <a:schemeClr val="dk1"/>
              </a:buClr>
              <a:buSzPts val="1100"/>
              <a:buFont typeface="Arial"/>
              <a:buNone/>
            </a:pPr>
            <a:r>
              <a:rPr lang="en" sz="1700"/>
              <a:t>The process for addition and subtraction with unlike denominators is on the next slide.</a:t>
            </a:r>
            <a:endParaRPr/>
          </a:p>
        </p:txBody>
      </p:sp>
      <p:sp>
        <p:nvSpPr>
          <p:cNvPr id="543" name="Google Shape;543;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
        <p:nvSpPr>
          <p:cNvPr id="544" name="Google Shape;544;p6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Addition and Subtraction</a:t>
            </a:r>
            <a:endParaRPr/>
          </a:p>
        </p:txBody>
      </p:sp>
      <p:sp>
        <p:nvSpPr>
          <p:cNvPr id="545" name="Google Shape;545;p68"/>
          <p:cNvSpPr txBox="1">
            <a:spLocks noGrp="1"/>
          </p:cNvSpPr>
          <p:nvPr>
            <p:ph type="body" idx="1"/>
          </p:nvPr>
        </p:nvSpPr>
        <p:spPr>
          <a:xfrm>
            <a:off x="311700" y="1171600"/>
            <a:ext cx="8520600" cy="521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 add or subtract fractions, you MUST have a common denominator.</a:t>
            </a:r>
            <a:endParaRPr/>
          </a:p>
          <a:p>
            <a:pPr marL="0" lvl="0" indent="0" algn="l" rtl="0">
              <a:spcBef>
                <a:spcPts val="1600"/>
              </a:spcBef>
              <a:spcAft>
                <a:spcPts val="1600"/>
              </a:spcAft>
              <a:buNone/>
            </a:pPr>
            <a:endParaRPr/>
          </a:p>
        </p:txBody>
      </p:sp>
      <p:pic>
        <p:nvPicPr>
          <p:cNvPr id="546" name="Google Shape;546;p68" title="image.png"/>
          <p:cNvPicPr preferRelativeResize="0"/>
          <p:nvPr/>
        </p:nvPicPr>
        <p:blipFill rotWithShape="1">
          <a:blip r:embed="rId5">
            <a:alphaModFix/>
          </a:blip>
          <a:srcRect l="29328" t="5445" r="30384" b="7423"/>
          <a:stretch/>
        </p:blipFill>
        <p:spPr>
          <a:xfrm>
            <a:off x="6343650" y="1635575"/>
            <a:ext cx="2488650" cy="3027650"/>
          </a:xfrm>
          <a:prstGeom prst="rect">
            <a:avLst/>
          </a:prstGeom>
          <a:noFill/>
          <a:ln w="9525" cap="flat" cmpd="sng">
            <a:solidFill>
              <a:srgbClr val="999999"/>
            </a:solidFill>
            <a:prstDash val="solid"/>
            <a:round/>
            <a:headEnd type="none" w="sm" len="sm"/>
            <a:tailEnd type="none" w="sm" len="sm"/>
          </a:ln>
        </p:spPr>
      </p:pic>
      <p:sp>
        <p:nvSpPr>
          <p:cNvPr id="547" name="Google Shape;547;p68"/>
          <p:cNvSpPr txBox="1"/>
          <p:nvPr/>
        </p:nvSpPr>
        <p:spPr>
          <a:xfrm>
            <a:off x="1454550" y="4050025"/>
            <a:ext cx="4889100" cy="613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23</a:t>
            </a:r>
            <a:r>
              <a:rPr lang="en" sz="1000">
                <a:latin typeface="Old Standard TT"/>
                <a:ea typeface="Old Standard TT"/>
                <a:cs typeface="Old Standard TT"/>
                <a:sym typeface="Old Standard TT"/>
              </a:rPr>
              <a:t>. Adding fractions. Adapted from</a:t>
            </a:r>
            <a:r>
              <a:rPr lang="en" sz="1000" i="1">
                <a:latin typeface="Old Standard TT"/>
                <a:ea typeface="Old Standard TT"/>
                <a:cs typeface="Old Standard TT"/>
                <a:sym typeface="Old Standard TT"/>
              </a:rPr>
              <a:t> Adding and Subtracting Fractions</a:t>
            </a:r>
            <a:r>
              <a:rPr lang="en" sz="1000">
                <a:latin typeface="Old Standard TT"/>
                <a:ea typeface="Old Standard TT"/>
                <a:cs typeface="Old Standard TT"/>
                <a:sym typeface="Old Standard TT"/>
              </a:rPr>
              <a:t>, 2020, retrieved from </a:t>
            </a:r>
            <a:r>
              <a:rPr lang="en" sz="1000" u="sng">
                <a:solidFill>
                  <a:schemeClr val="hlink"/>
                </a:solidFill>
                <a:latin typeface="Old Standard TT"/>
                <a:ea typeface="Old Standard TT"/>
                <a:cs typeface="Old Standard TT"/>
                <a:sym typeface="Old Standard TT"/>
                <a:hlinkClick r:id="rId6"/>
              </a:rPr>
              <a:t>https://calcworkshop.com/fractions/adding-subtracting-fractions/</a:t>
            </a:r>
            <a:r>
              <a:rPr lang="en" sz="1000">
                <a:solidFill>
                  <a:schemeClr val="dk1"/>
                </a:solidFill>
                <a:latin typeface="Old Standard TT"/>
                <a:ea typeface="Old Standard TT"/>
                <a:cs typeface="Old Standard TT"/>
                <a:sym typeface="Old Standard TT"/>
              </a:rPr>
              <a:t>. Copyright 2025 by Calcworkshop LLC.</a:t>
            </a:r>
            <a:endParaRPr sz="1000">
              <a:latin typeface="Old Standard TT"/>
              <a:ea typeface="Old Standard TT"/>
              <a:cs typeface="Old Standard TT"/>
              <a:sym typeface="Old Standard T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To add or subtract fractions, you MUST have a common denominator.</a:t>
            </a:r>
            <a:endParaRPr/>
          </a:p>
          <a:p>
            <a:pPr marL="0" lvl="0" indent="0" algn="l" rtl="0">
              <a:spcBef>
                <a:spcPts val="1600"/>
              </a:spcBef>
              <a:spcAft>
                <a:spcPts val="0"/>
              </a:spcAft>
              <a:buNone/>
            </a:pPr>
            <a:r>
              <a:rPr lang="en" sz="1700"/>
              <a:t>If you have unlike fractions, you have two choices to find a common denominator:</a:t>
            </a:r>
            <a:endParaRPr sz="1700"/>
          </a:p>
          <a:p>
            <a:pPr marL="457200" lvl="0" indent="-336550" algn="l" rtl="0">
              <a:spcBef>
                <a:spcPts val="0"/>
              </a:spcBef>
              <a:spcAft>
                <a:spcPts val="0"/>
              </a:spcAft>
              <a:buSzPts val="1700"/>
              <a:buAutoNum type="arabicPeriod"/>
            </a:pPr>
            <a:r>
              <a:rPr lang="en" sz="1700"/>
              <a:t>Calculate </a:t>
            </a:r>
            <a:r>
              <a:rPr lang="en" sz="1700" b="1"/>
              <a:t>lowest common denominator</a:t>
            </a:r>
            <a:r>
              <a:rPr lang="en" sz="1700"/>
              <a:t> by finding the </a:t>
            </a:r>
            <a:r>
              <a:rPr lang="en" sz="1700" u="sng">
                <a:solidFill>
                  <a:schemeClr val="accent6"/>
                </a:solidFill>
                <a:hlinkClick r:id="rId3" action="ppaction://hlinksldjump">
                  <a:extLst>
                    <a:ext uri="{A12FA001-AC4F-418D-AE19-62706E023703}">
                      <ahyp:hlinkClr xmlns:ahyp="http://schemas.microsoft.com/office/drawing/2018/hyperlinkcolor" val="tx"/>
                    </a:ext>
                  </a:extLst>
                </a:hlinkClick>
              </a:rPr>
              <a:t>LCM</a:t>
            </a:r>
            <a:r>
              <a:rPr lang="en" sz="1700"/>
              <a:t> of the denominators.</a:t>
            </a:r>
            <a:endParaRPr sz="1700"/>
          </a:p>
          <a:p>
            <a:pPr marL="914400" lvl="1" indent="-330200" algn="l" rtl="0">
              <a:spcBef>
                <a:spcPts val="0"/>
              </a:spcBef>
              <a:spcAft>
                <a:spcPts val="0"/>
              </a:spcAft>
              <a:buSzPts val="1600"/>
              <a:buChar char="○"/>
            </a:pPr>
            <a:r>
              <a:rPr lang="en" sz="1600" u="sng"/>
              <a:t>Lowest</a:t>
            </a:r>
            <a:r>
              <a:rPr lang="en" sz="1600"/>
              <a:t> (or </a:t>
            </a:r>
            <a:r>
              <a:rPr lang="en" sz="1600" u="sng"/>
              <a:t>least</a:t>
            </a:r>
            <a:r>
              <a:rPr lang="en" sz="1600"/>
              <a:t>) </a:t>
            </a:r>
            <a:r>
              <a:rPr lang="en" sz="1600" u="sng"/>
              <a:t>common denominator</a:t>
            </a:r>
            <a:r>
              <a:rPr lang="en" sz="1600"/>
              <a:t> (</a:t>
            </a:r>
            <a:r>
              <a:rPr lang="en" sz="1600" u="sng"/>
              <a:t>LCD</a:t>
            </a:r>
            <a:r>
              <a:rPr lang="en" sz="1600"/>
              <a:t>): the least common multiple (LCM) of the denominators of several fractions</a:t>
            </a:r>
            <a:endParaRPr sz="1600"/>
          </a:p>
          <a:p>
            <a:pPr marL="457200" lvl="0" indent="-336550" algn="l" rtl="0">
              <a:lnSpc>
                <a:spcPct val="150000"/>
              </a:lnSpc>
              <a:spcBef>
                <a:spcPts val="0"/>
              </a:spcBef>
              <a:spcAft>
                <a:spcPts val="0"/>
              </a:spcAft>
              <a:buSzPts val="1700"/>
              <a:buAutoNum type="arabicPeriod"/>
            </a:pPr>
            <a:r>
              <a:rPr lang="en" sz="1700" u="sng">
                <a:solidFill>
                  <a:schemeClr val="hlink"/>
                </a:solidFill>
                <a:hlinkClick r:id="rId4"/>
              </a:rPr>
              <a:t>List multiples</a:t>
            </a:r>
            <a:r>
              <a:rPr lang="en" sz="1700" baseline="30000"/>
              <a:t>65</a:t>
            </a:r>
            <a:r>
              <a:rPr lang="en" sz="1700"/>
              <a:t> of each denominator until you find the LCD.</a:t>
            </a:r>
            <a:endParaRPr sz="1700"/>
          </a:p>
          <a:p>
            <a:pPr marL="0" lvl="0" indent="0" algn="l" rtl="0">
              <a:spcBef>
                <a:spcPts val="1000"/>
              </a:spcBef>
              <a:spcAft>
                <a:spcPts val="0"/>
              </a:spcAft>
              <a:buNone/>
            </a:pPr>
            <a:r>
              <a:rPr lang="en" sz="1700"/>
              <a:t>Once you have the LCD, follow the steps from the previous slide to add or subtract. Here are some </a:t>
            </a:r>
            <a:r>
              <a:rPr lang="en" sz="1700" u="sng">
                <a:solidFill>
                  <a:schemeClr val="hlink"/>
                </a:solidFill>
                <a:hlinkClick r:id="rId5"/>
              </a:rPr>
              <a:t>addition and subtraction</a:t>
            </a:r>
            <a:r>
              <a:rPr lang="en" sz="1700" baseline="30000"/>
              <a:t>66</a:t>
            </a:r>
            <a:r>
              <a:rPr lang="en" sz="1700"/>
              <a:t> examples from beginning to end.</a:t>
            </a:r>
            <a:endParaRPr sz="1700"/>
          </a:p>
          <a:p>
            <a:pPr marL="0" lvl="0" indent="0" algn="l" rtl="0">
              <a:spcBef>
                <a:spcPts val="1600"/>
              </a:spcBef>
              <a:spcAft>
                <a:spcPts val="1600"/>
              </a:spcAft>
              <a:buNone/>
            </a:pPr>
            <a:r>
              <a:rPr lang="en" sz="1700" u="sng">
                <a:solidFill>
                  <a:schemeClr val="hlink"/>
                </a:solidFill>
                <a:hlinkClick r:id="rId6"/>
              </a:rPr>
              <a:t>Practice</a:t>
            </a:r>
            <a:r>
              <a:rPr lang="en" sz="1700" baseline="30000"/>
              <a:t>67</a:t>
            </a:r>
            <a:r>
              <a:rPr lang="en" sz="1700"/>
              <a:t> for adding and subtracting fractions.</a:t>
            </a:r>
            <a:endParaRPr sz="1700"/>
          </a:p>
        </p:txBody>
      </p:sp>
      <p:sp>
        <p:nvSpPr>
          <p:cNvPr id="553" name="Google Shape;553;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
        <p:nvSpPr>
          <p:cNvPr id="554" name="Google Shape;554;p6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Addition and Subtraction</a:t>
            </a:r>
            <a:endParaRPr/>
          </a:p>
        </p:txBody>
      </p:sp>
      <p:sp>
        <p:nvSpPr>
          <p:cNvPr id="555" name="Google Shape;555;p69"/>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a:p>
        </p:txBody>
      </p:sp>
      <p:sp>
        <p:nvSpPr>
          <p:cNvPr id="561" name="Google Shape;561;p7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a:t>
            </a:r>
            <a:r>
              <a:rPr lang="en" u="sng">
                <a:solidFill>
                  <a:schemeClr val="hlink"/>
                </a:solidFill>
                <a:hlinkClick r:id="rId3"/>
              </a:rPr>
              <a:t>Multiplying Fractions</a:t>
            </a:r>
            <a:r>
              <a:rPr lang="en" baseline="30000"/>
              <a:t>68</a:t>
            </a:r>
            <a:endParaRPr baseline="30000"/>
          </a:p>
        </p:txBody>
      </p:sp>
      <p:sp>
        <p:nvSpPr>
          <p:cNvPr id="562" name="Google Shape;562;p70"/>
          <p:cNvSpPr txBox="1">
            <a:spLocks noGrp="1"/>
          </p:cNvSpPr>
          <p:nvPr>
            <p:ph type="body" idx="1"/>
          </p:nvPr>
        </p:nvSpPr>
        <p:spPr>
          <a:xfrm>
            <a:off x="311700" y="1171675"/>
            <a:ext cx="39765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800"/>
              <a:t>To multiply fractions, multiply the numerators then multiply the denominators. </a:t>
            </a:r>
            <a:r>
              <a:rPr lang="en"/>
              <a:t>Then s</a:t>
            </a:r>
            <a:r>
              <a:rPr lang="en" sz="1800"/>
              <a:t>implify if possible.</a:t>
            </a:r>
            <a:endParaRPr sz="1800"/>
          </a:p>
        </p:txBody>
      </p:sp>
      <p:sp>
        <p:nvSpPr>
          <p:cNvPr id="563" name="Google Shape;563;p70"/>
          <p:cNvSpPr txBox="1"/>
          <p:nvPr/>
        </p:nvSpPr>
        <p:spPr>
          <a:xfrm>
            <a:off x="311700" y="2654000"/>
            <a:ext cx="3976500" cy="19149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1"/>
                </a:solidFill>
                <a:latin typeface="Gloria Hallelujah"/>
                <a:ea typeface="Gloria Hallelujah"/>
                <a:cs typeface="Gloria Hallelujah"/>
                <a:sym typeface="Gloria Hallelujah"/>
              </a:rPr>
              <a:t>☆ </a:t>
            </a:r>
            <a:r>
              <a:rPr lang="en" sz="1800" b="1">
                <a:solidFill>
                  <a:schemeClr val="dk1"/>
                </a:solidFill>
                <a:latin typeface="Gloria Hallelujah"/>
                <a:ea typeface="Gloria Hallelujah"/>
                <a:cs typeface="Gloria Hallelujah"/>
                <a:sym typeface="Gloria Hallelujah"/>
              </a:rPr>
              <a:t>Pro Tip</a:t>
            </a:r>
            <a:r>
              <a:rPr lang="en" sz="1800">
                <a:solidFill>
                  <a:schemeClr val="dk1"/>
                </a:solidFill>
                <a:latin typeface="Gloria Hallelujah"/>
                <a:ea typeface="Gloria Hallelujah"/>
                <a:cs typeface="Gloria Hallelujah"/>
                <a:sym typeface="Gloria Hallelujah"/>
              </a:rPr>
              <a:t> ☆</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1600"/>
              </a:spcBef>
              <a:spcAft>
                <a:spcPts val="1600"/>
              </a:spcAft>
              <a:buClr>
                <a:schemeClr val="dk1"/>
              </a:buClr>
              <a:buSzPts val="1100"/>
              <a:buFont typeface="Arial"/>
              <a:buNone/>
            </a:pPr>
            <a:r>
              <a:rPr lang="en" sz="1800" i="1">
                <a:solidFill>
                  <a:schemeClr val="dk1"/>
                </a:solidFill>
                <a:latin typeface="Old Standard TT"/>
                <a:ea typeface="Old Standard TT"/>
                <a:cs typeface="Old Standard TT"/>
                <a:sym typeface="Old Standard TT"/>
              </a:rPr>
              <a:t>Before</a:t>
            </a:r>
            <a:r>
              <a:rPr lang="en" sz="1800">
                <a:solidFill>
                  <a:schemeClr val="dk1"/>
                </a:solidFill>
                <a:latin typeface="Old Standard TT"/>
                <a:ea typeface="Old Standard TT"/>
                <a:cs typeface="Old Standard TT"/>
                <a:sym typeface="Old Standard TT"/>
              </a:rPr>
              <a:t> multiplying or dividing, see if you can simplify (cross cancel) anything. It will save you a lot of work!</a:t>
            </a:r>
            <a:endParaRPr>
              <a:latin typeface="Old Standard TT"/>
              <a:ea typeface="Old Standard TT"/>
              <a:cs typeface="Old Standard TT"/>
              <a:sym typeface="Old Standard TT"/>
            </a:endParaRPr>
          </a:p>
        </p:txBody>
      </p:sp>
      <p:pic>
        <p:nvPicPr>
          <p:cNvPr id="564" name="Google Shape;564;p70" title="image.png"/>
          <p:cNvPicPr preferRelativeResize="0"/>
          <p:nvPr/>
        </p:nvPicPr>
        <p:blipFill>
          <a:blip r:embed="rId4">
            <a:alphaModFix/>
          </a:blip>
          <a:stretch>
            <a:fillRect/>
          </a:stretch>
        </p:blipFill>
        <p:spPr>
          <a:xfrm>
            <a:off x="4698488" y="1322950"/>
            <a:ext cx="4133975" cy="2107325"/>
          </a:xfrm>
          <a:prstGeom prst="rect">
            <a:avLst/>
          </a:prstGeom>
          <a:noFill/>
          <a:ln w="9525" cap="flat" cmpd="sng">
            <a:solidFill>
              <a:srgbClr val="999999"/>
            </a:solidFill>
            <a:prstDash val="solid"/>
            <a:round/>
            <a:headEnd type="none" w="sm" len="sm"/>
            <a:tailEnd type="none" w="sm" len="sm"/>
          </a:ln>
        </p:spPr>
      </p:pic>
      <p:sp>
        <p:nvSpPr>
          <p:cNvPr id="565" name="Google Shape;565;p70"/>
          <p:cNvSpPr txBox="1"/>
          <p:nvPr/>
        </p:nvSpPr>
        <p:spPr>
          <a:xfrm>
            <a:off x="6024888" y="3430275"/>
            <a:ext cx="2807400" cy="961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20</a:t>
            </a:r>
            <a:r>
              <a:rPr lang="en" sz="1000">
                <a:latin typeface="Old Standard TT"/>
                <a:ea typeface="Old Standard TT"/>
                <a:cs typeface="Old Standard TT"/>
                <a:sym typeface="Old Standard TT"/>
              </a:rPr>
              <a:t>. Multiplying fractions. Adapted from </a:t>
            </a:r>
            <a:r>
              <a:rPr lang="en" sz="1000" i="1">
                <a:latin typeface="Old Standard TT"/>
                <a:ea typeface="Old Standard TT"/>
                <a:cs typeface="Old Standard TT"/>
                <a:sym typeface="Old Standard TT"/>
              </a:rPr>
              <a:t>Multiplying/Dividing Fractions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https://www.mymathta.com/courses/multiplying-dividing-fractions/</a:t>
            </a:r>
            <a:r>
              <a:rPr lang="en" sz="1000">
                <a:latin typeface="Old Standard TT"/>
                <a:ea typeface="Old Standard TT"/>
                <a:cs typeface="Old Standard TT"/>
                <a:sym typeface="Old Standard TT"/>
              </a:rPr>
              <a:t>. </a:t>
            </a:r>
            <a:r>
              <a:rPr lang="en" sz="1000">
                <a:solidFill>
                  <a:schemeClr val="dk1"/>
                </a:solidFill>
                <a:latin typeface="Old Standard TT"/>
                <a:ea typeface="Old Standard TT"/>
                <a:cs typeface="Old Standard TT"/>
                <a:sym typeface="Old Standard TT"/>
              </a:rPr>
              <a:t>Copyright 2025 by MathTA.</a:t>
            </a:r>
            <a:endParaRPr sz="1000">
              <a:latin typeface="Old Standard TT"/>
              <a:ea typeface="Old Standard TT"/>
              <a:cs typeface="Old Standard TT"/>
              <a:sym typeface="Old Standard T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1"/>
          <p:cNvSpPr txBox="1">
            <a:spLocks noGrp="1"/>
          </p:cNvSpPr>
          <p:nvPr>
            <p:ph type="body" idx="4294967295"/>
          </p:nvPr>
        </p:nvSpPr>
        <p:spPr>
          <a:xfrm>
            <a:off x="311700" y="1171675"/>
            <a:ext cx="53997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a:t>The first way to divide fractions is </a:t>
            </a:r>
            <a:r>
              <a:rPr lang="en" sz="1700" u="sng">
                <a:solidFill>
                  <a:schemeClr val="hlink"/>
                </a:solidFill>
                <a:hlinkClick r:id="rId3"/>
              </a:rPr>
              <a:t>Keep-Change-Flip</a:t>
            </a:r>
            <a:r>
              <a:rPr lang="en" sz="1700" baseline="30000"/>
              <a:t>69</a:t>
            </a:r>
            <a:r>
              <a:rPr lang="en" sz="1700"/>
              <a:t> (the presenter in the video says “Keep-Switch-Flip,” but I like Keep-Change-Flip because of the letters).</a:t>
            </a:r>
            <a:endParaRPr sz="1700"/>
          </a:p>
          <a:p>
            <a:pPr marL="0" lvl="0" indent="0" algn="l" rtl="0">
              <a:spcBef>
                <a:spcPts val="1600"/>
              </a:spcBef>
              <a:spcAft>
                <a:spcPts val="0"/>
              </a:spcAft>
              <a:buNone/>
            </a:pPr>
            <a:r>
              <a:rPr lang="en" sz="1700"/>
              <a:t>Not KFC, but KCF.</a:t>
            </a:r>
            <a:endParaRPr sz="1700"/>
          </a:p>
          <a:p>
            <a:pPr marL="457200" lvl="0" indent="-336550" algn="l" rtl="0">
              <a:spcBef>
                <a:spcPts val="0"/>
              </a:spcBef>
              <a:spcAft>
                <a:spcPts val="0"/>
              </a:spcAft>
              <a:buSzPts val="1700"/>
              <a:buAutoNum type="arabicPeriod"/>
            </a:pPr>
            <a:r>
              <a:rPr lang="en" sz="1700" b="1"/>
              <a:t>K</a:t>
            </a:r>
            <a:r>
              <a:rPr lang="en" sz="1700"/>
              <a:t>eep the first fraction.</a:t>
            </a:r>
            <a:endParaRPr sz="1700"/>
          </a:p>
          <a:p>
            <a:pPr marL="457200" lvl="0" indent="-336550" algn="l" rtl="0">
              <a:spcBef>
                <a:spcPts val="0"/>
              </a:spcBef>
              <a:spcAft>
                <a:spcPts val="0"/>
              </a:spcAft>
              <a:buSzPts val="1700"/>
              <a:buAutoNum type="arabicPeriod"/>
            </a:pPr>
            <a:r>
              <a:rPr lang="en" sz="1700" b="1"/>
              <a:t>C</a:t>
            </a:r>
            <a:r>
              <a:rPr lang="en" sz="1700"/>
              <a:t>hange the division to</a:t>
            </a:r>
            <a:endParaRPr sz="1700"/>
          </a:p>
          <a:p>
            <a:pPr marL="457200" lvl="0" indent="0" algn="l" rtl="0">
              <a:spcBef>
                <a:spcPts val="0"/>
              </a:spcBef>
              <a:spcAft>
                <a:spcPts val="0"/>
              </a:spcAft>
              <a:buNone/>
            </a:pPr>
            <a:r>
              <a:rPr lang="en" sz="1700"/>
              <a:t>multiplication.</a:t>
            </a:r>
            <a:endParaRPr sz="1700"/>
          </a:p>
          <a:p>
            <a:pPr marL="457200" lvl="0" indent="-336550" algn="l" rtl="0">
              <a:spcBef>
                <a:spcPts val="0"/>
              </a:spcBef>
              <a:spcAft>
                <a:spcPts val="0"/>
              </a:spcAft>
              <a:buSzPts val="1700"/>
              <a:buAutoNum type="arabicPeriod"/>
            </a:pPr>
            <a:r>
              <a:rPr lang="en" sz="1700" b="1"/>
              <a:t>F</a:t>
            </a:r>
            <a:r>
              <a:rPr lang="en" sz="1700"/>
              <a:t>lip the second fraction.</a:t>
            </a:r>
            <a:endParaRPr sz="1700"/>
          </a:p>
          <a:p>
            <a:pPr marL="0" lvl="0" indent="0" algn="l" rtl="0">
              <a:spcBef>
                <a:spcPts val="1600"/>
              </a:spcBef>
              <a:spcAft>
                <a:spcPts val="1600"/>
              </a:spcAft>
              <a:buNone/>
            </a:pPr>
            <a:r>
              <a:rPr lang="en" sz="1700"/>
              <a:t>Now you have a multiplication problem. You know this! </a:t>
            </a:r>
            <a:endParaRPr sz="1700"/>
          </a:p>
        </p:txBody>
      </p:sp>
      <p:pic>
        <p:nvPicPr>
          <p:cNvPr id="571" name="Google Shape;571;p71" title="image.png"/>
          <p:cNvPicPr preferRelativeResize="0"/>
          <p:nvPr/>
        </p:nvPicPr>
        <p:blipFill>
          <a:blip r:embed="rId4">
            <a:alphaModFix/>
          </a:blip>
          <a:stretch>
            <a:fillRect/>
          </a:stretch>
        </p:blipFill>
        <p:spPr>
          <a:xfrm>
            <a:off x="3426025" y="2427526"/>
            <a:ext cx="1429200" cy="1429200"/>
          </a:xfrm>
          <a:prstGeom prst="rect">
            <a:avLst/>
          </a:prstGeom>
          <a:noFill/>
          <a:ln>
            <a:noFill/>
          </a:ln>
        </p:spPr>
      </p:pic>
      <p:sp>
        <p:nvSpPr>
          <p:cNvPr id="572" name="Google Shape;572;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
        <p:nvSpPr>
          <p:cNvPr id="573" name="Google Shape;573;p7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Dividing Fractions (Two Ways)</a:t>
            </a:r>
            <a:endParaRPr/>
          </a:p>
        </p:txBody>
      </p:sp>
      <p:sp>
        <p:nvSpPr>
          <p:cNvPr id="574" name="Google Shape;574;p71"/>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575" name="Google Shape;575;p71"/>
          <p:cNvSpPr/>
          <p:nvPr/>
        </p:nvSpPr>
        <p:spPr>
          <a:xfrm>
            <a:off x="3381325" y="2427525"/>
            <a:ext cx="1518600" cy="1429200"/>
          </a:xfrm>
          <a:prstGeom prst="ellipse">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71"/>
          <p:cNvCxnSpPr/>
          <p:nvPr/>
        </p:nvCxnSpPr>
        <p:spPr>
          <a:xfrm flipH="1">
            <a:off x="3620581" y="2615176"/>
            <a:ext cx="1040100" cy="1053900"/>
          </a:xfrm>
          <a:prstGeom prst="straightConnector1">
            <a:avLst/>
          </a:prstGeom>
          <a:noFill/>
          <a:ln w="76200" cap="flat" cmpd="sng">
            <a:solidFill>
              <a:schemeClr val="accent3"/>
            </a:solidFill>
            <a:prstDash val="solid"/>
            <a:round/>
            <a:headEnd type="none" w="med" len="med"/>
            <a:tailEnd type="none" w="med" len="med"/>
          </a:ln>
        </p:spPr>
      </p:cxnSp>
      <p:sp>
        <p:nvSpPr>
          <p:cNvPr id="577" name="Google Shape;577;p71"/>
          <p:cNvSpPr txBox="1"/>
          <p:nvPr/>
        </p:nvSpPr>
        <p:spPr>
          <a:xfrm>
            <a:off x="5139175" y="2427525"/>
            <a:ext cx="813300" cy="14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Old Standard TT"/>
              <a:ea typeface="Old Standard TT"/>
              <a:cs typeface="Old Standard TT"/>
              <a:sym typeface="Old Standard TT"/>
            </a:endParaRPr>
          </a:p>
        </p:txBody>
      </p:sp>
      <p:sp>
        <p:nvSpPr>
          <p:cNvPr id="578" name="Google Shape;578;p71"/>
          <p:cNvSpPr txBox="1">
            <a:spLocks noGrp="1"/>
          </p:cNvSpPr>
          <p:nvPr>
            <p:ph type="body" idx="1"/>
          </p:nvPr>
        </p:nvSpPr>
        <p:spPr>
          <a:xfrm>
            <a:off x="6022175" y="1162125"/>
            <a:ext cx="28101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a:t>The second way is to </a:t>
            </a:r>
            <a:r>
              <a:rPr lang="en" sz="1700" u="sng">
                <a:solidFill>
                  <a:schemeClr val="hlink"/>
                </a:solidFill>
                <a:hlinkClick r:id="rId5"/>
              </a:rPr>
              <a:t>multiply by the reciprocal</a:t>
            </a:r>
            <a:r>
              <a:rPr lang="en" sz="1700" baseline="30000"/>
              <a:t>70</a:t>
            </a:r>
            <a:r>
              <a:rPr lang="en" sz="1700"/>
              <a:t>.</a:t>
            </a:r>
            <a:endParaRPr sz="1700"/>
          </a:p>
          <a:p>
            <a:pPr marL="0" lvl="0" indent="0" algn="l" rtl="0">
              <a:spcBef>
                <a:spcPts val="1600"/>
              </a:spcBef>
              <a:spcAft>
                <a:spcPts val="0"/>
              </a:spcAft>
              <a:buNone/>
            </a:pPr>
            <a:r>
              <a:rPr lang="en" sz="1700"/>
              <a:t>Both ways mean the same thing, and you will get you the same answer. Use whichever way is easiest to remember!</a:t>
            </a:r>
            <a:endParaRPr sz="1700"/>
          </a:p>
          <a:p>
            <a:pPr marL="0" lvl="0" indent="0" algn="l" rtl="0">
              <a:spcBef>
                <a:spcPts val="1600"/>
              </a:spcBef>
              <a:spcAft>
                <a:spcPts val="1600"/>
              </a:spcAft>
              <a:buNone/>
            </a:pPr>
            <a:r>
              <a:rPr lang="en" sz="1700" u="sng">
                <a:solidFill>
                  <a:schemeClr val="hlink"/>
                </a:solidFill>
                <a:hlinkClick r:id="rId6"/>
              </a:rPr>
              <a:t>Practice</a:t>
            </a:r>
            <a:r>
              <a:rPr lang="en" sz="1700" baseline="30000"/>
              <a:t>71</a:t>
            </a:r>
            <a:r>
              <a:rPr lang="en" sz="1700"/>
              <a:t> for multiplying and dividing fractions.</a:t>
            </a:r>
            <a:endParaRPr sz="1700"/>
          </a:p>
        </p:txBody>
      </p:sp>
      <p:sp>
        <p:nvSpPr>
          <p:cNvPr id="579" name="Google Shape;579;p71"/>
          <p:cNvSpPr txBox="1"/>
          <p:nvPr/>
        </p:nvSpPr>
        <p:spPr>
          <a:xfrm>
            <a:off x="4899913" y="2347475"/>
            <a:ext cx="813300" cy="171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solidFill>
                  <a:schemeClr val="dk1"/>
                </a:solidFill>
                <a:latin typeface="Old Standard TT"/>
                <a:ea typeface="Old Standard TT"/>
                <a:cs typeface="Old Standard TT"/>
                <a:sym typeface="Old Standard TT"/>
              </a:rPr>
              <a:t>Figure 21</a:t>
            </a:r>
            <a:r>
              <a:rPr lang="en" sz="1000">
                <a:solidFill>
                  <a:schemeClr val="dk1"/>
                </a:solidFill>
                <a:latin typeface="Old Standard TT"/>
                <a:ea typeface="Old Standard TT"/>
                <a:cs typeface="Old Standard TT"/>
                <a:sym typeface="Old Standard TT"/>
              </a:rPr>
              <a:t>. KFC logo. Adapted from </a:t>
            </a:r>
            <a:r>
              <a:rPr lang="en" sz="1000" i="1">
                <a:solidFill>
                  <a:schemeClr val="dk1"/>
                </a:solidFill>
                <a:latin typeface="Old Standard TT"/>
                <a:ea typeface="Old Standard TT"/>
                <a:cs typeface="Old Standard TT"/>
                <a:sym typeface="Old Standard TT"/>
              </a:rPr>
              <a:t>KFC</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7"/>
              </a:rPr>
              <a:t>https://en.wikipedia.org/wiki/KFC</a:t>
            </a:r>
            <a:r>
              <a:rPr lang="en" sz="1000" b="1">
                <a:latin typeface="Old Standard TT"/>
                <a:ea typeface="Old Standard TT"/>
                <a:cs typeface="Old Standard TT"/>
                <a:sym typeface="Old Standard TT"/>
              </a:rPr>
              <a:t>.</a:t>
            </a:r>
            <a:endParaRPr sz="1000" b="1">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I’m sure many of you feel</a:t>
            </a:r>
            <a:endParaRPr/>
          </a:p>
        </p:txBody>
      </p:sp>
      <p:sp>
        <p:nvSpPr>
          <p:cNvPr id="101" name="Google Shape;101;p18"/>
          <p:cNvSpPr txBox="1">
            <a:spLocks noGrp="1"/>
          </p:cNvSpPr>
          <p:nvPr>
            <p:ph type="body" idx="1"/>
          </p:nvPr>
        </p:nvSpPr>
        <p:spPr>
          <a:xfrm>
            <a:off x="5507825" y="1171600"/>
            <a:ext cx="3324600" cy="339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But please remember: your mindset can have a HUGE effect on your performance.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Think positively!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For example, instead of thinking, “This is too hard!” think, “With more practice, I will improve!”</a:t>
            </a:r>
            <a:endParaRPr/>
          </a:p>
        </p:txBody>
      </p:sp>
      <p:sp>
        <p:nvSpPr>
          <p:cNvPr id="102" name="Google Shape;102;p18"/>
          <p:cNvSpPr txBox="1"/>
          <p:nvPr/>
        </p:nvSpPr>
        <p:spPr>
          <a:xfrm>
            <a:off x="305575" y="3793825"/>
            <a:ext cx="4661700" cy="5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000">
                <a:solidFill>
                  <a:schemeClr val="dk1"/>
                </a:solidFill>
                <a:latin typeface="Old Standard TT"/>
                <a:ea typeface="Old Standard TT"/>
                <a:cs typeface="Old Standard TT"/>
                <a:sym typeface="Old Standard TT"/>
              </a:rPr>
              <a:t>[jason701802]. (2010, Aug 19). </a:t>
            </a:r>
            <a:r>
              <a:rPr lang="en" sz="1000" i="1">
                <a:solidFill>
                  <a:schemeClr val="dk1"/>
                </a:solidFill>
                <a:latin typeface="Old Standard TT"/>
                <a:ea typeface="Old Standard TT"/>
                <a:cs typeface="Old Standard TT"/>
                <a:sym typeface="Old Standard TT"/>
              </a:rPr>
              <a:t>I'm afraid we need to use...MATH</a:t>
            </a:r>
            <a:r>
              <a:rPr lang="en" sz="1000">
                <a:solidFill>
                  <a:schemeClr val="dk1"/>
                </a:solidFill>
                <a:latin typeface="Old Standard TT"/>
                <a:ea typeface="Old Standard TT"/>
                <a:cs typeface="Old Standard TT"/>
                <a:sym typeface="Old Standard TT"/>
              </a:rPr>
              <a:t> [Video]. YouTube. </a:t>
            </a:r>
            <a:r>
              <a:rPr lang="en" sz="1000" u="sng">
                <a:solidFill>
                  <a:schemeClr val="accent5"/>
                </a:solidFill>
                <a:latin typeface="Old Standard TT"/>
                <a:ea typeface="Old Standard TT"/>
                <a:cs typeface="Old Standard TT"/>
                <a:sym typeface="Old Standard TT"/>
                <a:hlinkClick r:id="rId3">
                  <a:extLst>
                    <a:ext uri="{A12FA001-AC4F-418D-AE19-62706E023703}">
                      <ahyp:hlinkClr xmlns:ahyp="http://schemas.microsoft.com/office/drawing/2018/hyperlinkcolor" val="tx"/>
                    </a:ext>
                  </a:extLst>
                </a:hlinkClick>
              </a:rPr>
              <a:t>https://www.youtube.com/watch?v=gENVB6tjq_M</a:t>
            </a:r>
            <a:endParaRPr sz="1000">
              <a:latin typeface="Old Standard TT"/>
              <a:ea typeface="Old Standard TT"/>
              <a:cs typeface="Old Standard TT"/>
              <a:sym typeface="Old Standard TT"/>
            </a:endParaRPr>
          </a:p>
        </p:txBody>
      </p:sp>
      <p:pic>
        <p:nvPicPr>
          <p:cNvPr id="103" name="Google Shape;103;p18" descr="dun dun duuun&#10;EDIT: This is from TV season 6 episode﻿ 10 (a.k.a DVD season 5 episode 10), and yes, it is Professor Farnsworth's voice. Watch the episode to understand why." title="I'm afraid we need to use...MATH">
            <a:hlinkClick r:id="rId4"/>
          </p:cNvPr>
          <p:cNvPicPr preferRelativeResize="0"/>
          <p:nvPr/>
        </p:nvPicPr>
        <p:blipFill>
          <a:blip r:embed="rId5">
            <a:alphaModFix/>
          </a:blip>
          <a:stretch>
            <a:fillRect/>
          </a:stretch>
        </p:blipFill>
        <p:spPr>
          <a:xfrm>
            <a:off x="305550" y="1171600"/>
            <a:ext cx="4661750" cy="2622225"/>
          </a:xfrm>
          <a:prstGeom prst="rect">
            <a:avLst/>
          </a:prstGeom>
          <a:noFill/>
          <a:ln>
            <a:noFill/>
          </a:ln>
        </p:spPr>
      </p:pic>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5" name="Google Shape;105;p18"/>
          <p:cNvSpPr txBox="1"/>
          <p:nvPr/>
        </p:nvSpPr>
        <p:spPr>
          <a:xfrm>
            <a:off x="6507900" y="0"/>
            <a:ext cx="2636100" cy="903600"/>
          </a:xfrm>
          <a:prstGeom prst="rect">
            <a:avLst/>
          </a:prstGeom>
          <a:solidFill>
            <a:srgbClr val="80CBC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Old Standard TT"/>
                <a:ea typeface="Old Standard TT"/>
                <a:cs typeface="Old Standard TT"/>
                <a:sym typeface="Old Standard TT"/>
              </a:rPr>
              <a:t>The introductory slides are the same for all parts of the workshop.</a:t>
            </a:r>
            <a:endParaRPr sz="1600">
              <a:solidFill>
                <a:srgbClr val="000000"/>
              </a:solidFill>
              <a:latin typeface="Old Standard TT"/>
              <a:ea typeface="Old Standard TT"/>
              <a:cs typeface="Old Standard TT"/>
              <a:sym typeface="Old Standard T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2"/>
          <p:cNvSpPr txBox="1">
            <a:spLocks noGrp="1"/>
          </p:cNvSpPr>
          <p:nvPr>
            <p:ph type="title"/>
          </p:nvPr>
        </p:nvSpPr>
        <p:spPr>
          <a:xfrm>
            <a:off x="311700" y="445025"/>
            <a:ext cx="8568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Dividing Fractions (Alternate Notation)</a:t>
            </a:r>
            <a:endParaRPr/>
          </a:p>
        </p:txBody>
      </p:sp>
      <p:sp>
        <p:nvSpPr>
          <p:cNvPr id="585" name="Google Shape;585;p72"/>
          <p:cNvSpPr txBox="1">
            <a:spLocks noGrp="1"/>
          </p:cNvSpPr>
          <p:nvPr>
            <p:ph type="body" idx="1"/>
          </p:nvPr>
        </p:nvSpPr>
        <p:spPr>
          <a:xfrm>
            <a:off x="311700" y="1171600"/>
            <a:ext cx="5205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see a </a:t>
            </a:r>
            <a:r>
              <a:rPr lang="en" b="1"/>
              <a:t>complex fraction</a:t>
            </a:r>
            <a:r>
              <a:rPr lang="en"/>
              <a:t> like in the example to the right, don’t panic!</a:t>
            </a:r>
            <a:endParaRPr/>
          </a:p>
          <a:p>
            <a:pPr marL="457200" lvl="0" indent="-342900" algn="l" rtl="0">
              <a:spcBef>
                <a:spcPts val="0"/>
              </a:spcBef>
              <a:spcAft>
                <a:spcPts val="0"/>
              </a:spcAft>
              <a:buSzPts val="1800"/>
              <a:buChar char="●"/>
            </a:pPr>
            <a:r>
              <a:rPr lang="en" u="sng"/>
              <a:t>Complex fraction</a:t>
            </a:r>
            <a:r>
              <a:rPr lang="en"/>
              <a:t>: a fraction in which the numerator, the denominator, or both contain another fraction</a:t>
            </a:r>
            <a:endParaRPr/>
          </a:p>
          <a:p>
            <a:pPr marL="0" lvl="0" indent="0" algn="l" rtl="0">
              <a:spcBef>
                <a:spcPts val="1600"/>
              </a:spcBef>
              <a:spcAft>
                <a:spcPts val="1600"/>
              </a:spcAft>
              <a:buNone/>
            </a:pPr>
            <a:r>
              <a:rPr lang="en"/>
              <a:t>Recall that fraction bars represent division. You can rewrite that complex fraction as ½ ÷ ¾, then you can Keep-Change-Flip that expression to get ½ × ¾. Now just multiply then simplify!</a:t>
            </a:r>
            <a:endParaRPr/>
          </a:p>
        </p:txBody>
      </p:sp>
      <p:sp>
        <p:nvSpPr>
          <p:cNvPr id="586" name="Google Shape;586;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pic>
        <p:nvPicPr>
          <p:cNvPr id="587" name="Google Shape;587;p72" title="image.png"/>
          <p:cNvPicPr preferRelativeResize="0"/>
          <p:nvPr/>
        </p:nvPicPr>
        <p:blipFill rotWithShape="1">
          <a:blip r:embed="rId3">
            <a:alphaModFix/>
          </a:blip>
          <a:srcRect b="25650"/>
          <a:stretch/>
        </p:blipFill>
        <p:spPr>
          <a:xfrm>
            <a:off x="6037125" y="1171600"/>
            <a:ext cx="2795175" cy="2070575"/>
          </a:xfrm>
          <a:prstGeom prst="rect">
            <a:avLst/>
          </a:prstGeom>
          <a:noFill/>
          <a:ln w="9525" cap="flat" cmpd="sng">
            <a:solidFill>
              <a:srgbClr val="999999"/>
            </a:solidFill>
            <a:prstDash val="solid"/>
            <a:round/>
            <a:headEnd type="none" w="sm" len="sm"/>
            <a:tailEnd type="none" w="sm" len="sm"/>
          </a:ln>
        </p:spPr>
      </p:pic>
      <p:sp>
        <p:nvSpPr>
          <p:cNvPr id="588" name="Google Shape;588;p72"/>
          <p:cNvSpPr txBox="1"/>
          <p:nvPr/>
        </p:nvSpPr>
        <p:spPr>
          <a:xfrm>
            <a:off x="6198575" y="3242175"/>
            <a:ext cx="2639700" cy="1326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22</a:t>
            </a:r>
            <a:r>
              <a:rPr lang="en" sz="1000">
                <a:latin typeface="Old Standard TT"/>
                <a:ea typeface="Old Standard TT"/>
                <a:cs typeface="Old Standard TT"/>
                <a:sym typeface="Old Standard TT"/>
              </a:rPr>
              <a:t>. Complex fractions. Adapted from </a:t>
            </a:r>
            <a:r>
              <a:rPr lang="en" sz="1000" i="1">
                <a:latin typeface="Old Standard TT"/>
                <a:ea typeface="Old Standard TT"/>
                <a:cs typeface="Old Standard TT"/>
                <a:sym typeface="Old Standard TT"/>
              </a:rPr>
              <a:t>Simplifying Complex Rational Expressions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https://www.onlinemath4all.com/simplifying-complex-rational-expressions.html</a:t>
            </a:r>
            <a:r>
              <a:rPr lang="en" sz="1000">
                <a:latin typeface="Old Standard TT"/>
                <a:ea typeface="Old Standard TT"/>
                <a:cs typeface="Old Standard TT"/>
                <a:sym typeface="Old Standard TT"/>
              </a:rPr>
              <a:t>. </a:t>
            </a:r>
            <a:r>
              <a:rPr lang="en" sz="1000">
                <a:solidFill>
                  <a:schemeClr val="dk1"/>
                </a:solidFill>
                <a:latin typeface="Old Standard TT"/>
                <a:ea typeface="Old Standard TT"/>
                <a:cs typeface="Old Standard TT"/>
                <a:sym typeface="Old Standard TT"/>
              </a:rPr>
              <a:t>Copyright </a:t>
            </a:r>
            <a:r>
              <a:rPr lang="en" sz="1000" u="sng">
                <a:solidFill>
                  <a:schemeClr val="hlink"/>
                </a:solidFill>
                <a:latin typeface="Old Standard TT"/>
                <a:ea typeface="Old Standard TT"/>
                <a:cs typeface="Old Standard TT"/>
                <a:sym typeface="Old Standard TT"/>
                <a:hlinkClick r:id="rId5"/>
              </a:rPr>
              <a:t>onlinemath4all.com</a:t>
            </a:r>
            <a:r>
              <a:rPr lang="en" sz="1000">
                <a:solidFill>
                  <a:schemeClr val="dk1"/>
                </a:solidFill>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Fractions: Reminder</a:t>
            </a:r>
            <a:endParaRPr/>
          </a:p>
        </p:txBody>
      </p:sp>
      <p:sp>
        <p:nvSpPr>
          <p:cNvPr id="594" name="Google Shape;594;p73"/>
          <p:cNvSpPr txBox="1">
            <a:spLocks noGrp="1"/>
          </p:cNvSpPr>
          <p:nvPr>
            <p:ph type="body" idx="1"/>
          </p:nvPr>
        </p:nvSpPr>
        <p:spPr>
          <a:xfrm>
            <a:off x="311700" y="1171600"/>
            <a:ext cx="43713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That’s it for fractions! Just review the note to the right for negative fractions.</a:t>
            </a:r>
            <a:endParaRPr/>
          </a:p>
          <a:p>
            <a:pPr marL="0" lvl="0" indent="0" algn="l" rtl="0">
              <a:spcBef>
                <a:spcPts val="1600"/>
              </a:spcBef>
              <a:spcAft>
                <a:spcPts val="0"/>
              </a:spcAft>
              <a:buNone/>
            </a:pPr>
            <a:r>
              <a:rPr lang="en"/>
              <a:t>Remember to search for more review videos if you would still like more guidance or support!</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595" name="Google Shape;595;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sp>
        <p:nvSpPr>
          <p:cNvPr id="596" name="Google Shape;596;p73"/>
          <p:cNvSpPr txBox="1"/>
          <p:nvPr/>
        </p:nvSpPr>
        <p:spPr>
          <a:xfrm>
            <a:off x="5218500" y="1059100"/>
            <a:ext cx="3613800" cy="33972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Where you put the negative sign in a fraction doesn’t really matter.</a:t>
            </a: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These all mean the same thing, but the first way is most common.</a:t>
            </a:r>
            <a:endParaRPr>
              <a:latin typeface="Old Standard TT"/>
              <a:ea typeface="Old Standard TT"/>
              <a:cs typeface="Old Standard TT"/>
              <a:sym typeface="Old Standard TT"/>
            </a:endParaRPr>
          </a:p>
        </p:txBody>
      </p:sp>
      <p:pic>
        <p:nvPicPr>
          <p:cNvPr id="597" name="Google Shape;597;p73"/>
          <p:cNvPicPr preferRelativeResize="0"/>
          <p:nvPr/>
        </p:nvPicPr>
        <p:blipFill>
          <a:blip r:embed="rId4">
            <a:alphaModFix/>
          </a:blip>
          <a:stretch>
            <a:fillRect/>
          </a:stretch>
        </p:blipFill>
        <p:spPr>
          <a:xfrm>
            <a:off x="5994506" y="2294800"/>
            <a:ext cx="2061799" cy="835500"/>
          </a:xfrm>
          <a:prstGeom prst="rect">
            <a:avLst/>
          </a:prstGeom>
          <a:noFill/>
          <a:ln w="9525" cap="flat" cmpd="sng">
            <a:solidFill>
              <a:srgbClr val="999999"/>
            </a:solidFill>
            <a:prstDash val="solid"/>
            <a:round/>
            <a:headEnd type="none" w="sm" len="sm"/>
            <a:tailEnd type="none" w="sm" len="sm"/>
          </a:ln>
        </p:spPr>
      </p:pic>
      <p:sp>
        <p:nvSpPr>
          <p:cNvPr id="598" name="Google Shape;598;p73"/>
          <p:cNvSpPr txBox="1"/>
          <p:nvPr/>
        </p:nvSpPr>
        <p:spPr>
          <a:xfrm>
            <a:off x="5289450" y="3130300"/>
            <a:ext cx="34719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1"/>
                </a:solidFill>
                <a:latin typeface="Old Standard TT"/>
                <a:ea typeface="Old Standard TT"/>
                <a:cs typeface="Old Standard TT"/>
                <a:sym typeface="Old Standard TT"/>
              </a:rPr>
              <a:t>Figure 24</a:t>
            </a:r>
            <a:r>
              <a:rPr lang="en" sz="1000">
                <a:solidFill>
                  <a:schemeClr val="dk1"/>
                </a:solidFill>
                <a:latin typeface="Old Standard TT"/>
                <a:ea typeface="Old Standard TT"/>
                <a:cs typeface="Old Standard TT"/>
                <a:sym typeface="Old Standard TT"/>
              </a:rPr>
              <a:t>. Negative fractions. Screenshot taken from </a:t>
            </a:r>
            <a:r>
              <a:rPr lang="en" sz="1000" i="1">
                <a:solidFill>
                  <a:schemeClr val="dk1"/>
                </a:solidFill>
                <a:latin typeface="Old Standard TT"/>
                <a:ea typeface="Old Standard TT"/>
                <a:cs typeface="Old Standard TT"/>
                <a:sym typeface="Old Standard TT"/>
              </a:rPr>
              <a:t>TEAS Math Materials</a:t>
            </a:r>
            <a:r>
              <a:rPr lang="en" sz="1000">
                <a:solidFill>
                  <a:schemeClr val="dk1"/>
                </a:solidFill>
                <a:latin typeface="Old Standard TT"/>
                <a:ea typeface="Old Standard TT"/>
                <a:cs typeface="Old Standard TT"/>
                <a:sym typeface="Old Standard TT"/>
              </a:rPr>
              <a:t>, Google Doc by Jenna Carter, 2025.</a:t>
            </a:r>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Ratios and Proportions: </a:t>
            </a:r>
            <a:r>
              <a:rPr lang="en" u="sng">
                <a:solidFill>
                  <a:schemeClr val="hlink"/>
                </a:solidFill>
                <a:hlinkClick r:id="rId3"/>
              </a:rPr>
              <a:t>Ratios</a:t>
            </a:r>
            <a:r>
              <a:rPr lang="en" baseline="30000"/>
              <a:t>72</a:t>
            </a:r>
            <a:endParaRPr baseline="30000"/>
          </a:p>
        </p:txBody>
      </p:sp>
      <p:sp>
        <p:nvSpPr>
          <p:cNvPr id="604" name="Google Shape;604;p74"/>
          <p:cNvSpPr txBox="1">
            <a:spLocks noGrp="1"/>
          </p:cNvSpPr>
          <p:nvPr>
            <p:ph type="body" idx="1"/>
          </p:nvPr>
        </p:nvSpPr>
        <p:spPr>
          <a:xfrm>
            <a:off x="311700" y="1171600"/>
            <a:ext cx="85206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t>Ratio</a:t>
            </a:r>
            <a:r>
              <a:rPr lang="en"/>
              <a:t>: a comparison of two or more numbers that can be represented in three ways:</a:t>
            </a:r>
            <a:endParaRPr/>
          </a:p>
          <a:p>
            <a:pPr marL="457200" lvl="0" indent="-342900" algn="l" rtl="0">
              <a:spcBef>
                <a:spcPts val="0"/>
              </a:spcBef>
              <a:spcAft>
                <a:spcPts val="0"/>
              </a:spcAft>
              <a:buSzPts val="1800"/>
              <a:buAutoNum type="arabicPeriod"/>
            </a:pPr>
            <a:r>
              <a:rPr lang="en"/>
              <a:t>With the word “to”</a:t>
            </a:r>
            <a:endParaRPr/>
          </a:p>
          <a:p>
            <a:pPr marL="457200" lvl="0" indent="-342900" algn="l" rtl="0">
              <a:spcBef>
                <a:spcPts val="0"/>
              </a:spcBef>
              <a:spcAft>
                <a:spcPts val="0"/>
              </a:spcAft>
              <a:buSzPts val="1800"/>
              <a:buAutoNum type="arabicPeriod"/>
            </a:pPr>
            <a:r>
              <a:rPr lang="en"/>
              <a:t>With a colon</a:t>
            </a:r>
            <a:endParaRPr/>
          </a:p>
          <a:p>
            <a:pPr marL="457200" lvl="0" indent="-342900" algn="l" rtl="0">
              <a:spcBef>
                <a:spcPts val="0"/>
              </a:spcBef>
              <a:spcAft>
                <a:spcPts val="0"/>
              </a:spcAft>
              <a:buSzPts val="1800"/>
              <a:buAutoNum type="arabicPeriod"/>
            </a:pPr>
            <a:r>
              <a:rPr lang="en"/>
              <a:t>As a fraction</a:t>
            </a:r>
            <a:endParaRPr/>
          </a:p>
        </p:txBody>
      </p:sp>
      <p:sp>
        <p:nvSpPr>
          <p:cNvPr id="605" name="Google Shape;605;p74"/>
          <p:cNvSpPr txBox="1"/>
          <p:nvPr/>
        </p:nvSpPr>
        <p:spPr>
          <a:xfrm>
            <a:off x="311700" y="3100300"/>
            <a:ext cx="3910200" cy="14685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Old Standard TT"/>
              <a:ea typeface="Old Standard TT"/>
              <a:cs typeface="Old Standard TT"/>
              <a:sym typeface="Old Standard TT"/>
            </a:endParaRPr>
          </a:p>
          <a:p>
            <a:pPr marL="0" lvl="0" indent="0" algn="l" rtl="0">
              <a:lnSpc>
                <a:spcPct val="115000"/>
              </a:lnSpc>
              <a:spcBef>
                <a:spcPts val="0"/>
              </a:spcBef>
              <a:spcAft>
                <a:spcPts val="1600"/>
              </a:spcAft>
              <a:buClr>
                <a:schemeClr val="dk1"/>
              </a:buClr>
              <a:buSzPts val="1100"/>
              <a:buFont typeface="Arial"/>
              <a:buNone/>
            </a:pPr>
            <a:r>
              <a:rPr lang="en" sz="1800">
                <a:solidFill>
                  <a:schemeClr val="dk1"/>
                </a:solidFill>
                <a:latin typeface="Old Standard TT"/>
                <a:ea typeface="Old Standard TT"/>
                <a:cs typeface="Old Standard TT"/>
                <a:sym typeface="Old Standard TT"/>
              </a:rPr>
              <a:t>In a ratio, the numbers represent a constant relationship, not necessarily specific values.</a:t>
            </a:r>
            <a:endParaRPr>
              <a:latin typeface="Old Standard TT"/>
              <a:ea typeface="Old Standard TT"/>
              <a:cs typeface="Old Standard TT"/>
              <a:sym typeface="Old Standard TT"/>
            </a:endParaRPr>
          </a:p>
        </p:txBody>
      </p:sp>
      <p:pic>
        <p:nvPicPr>
          <p:cNvPr id="606" name="Google Shape;606;p74"/>
          <p:cNvPicPr preferRelativeResize="0"/>
          <p:nvPr/>
        </p:nvPicPr>
        <p:blipFill>
          <a:blip r:embed="rId4">
            <a:alphaModFix/>
          </a:blip>
          <a:stretch>
            <a:fillRect/>
          </a:stretch>
        </p:blipFill>
        <p:spPr>
          <a:xfrm>
            <a:off x="4727013" y="2587600"/>
            <a:ext cx="4105275" cy="1981200"/>
          </a:xfrm>
          <a:prstGeom prst="rect">
            <a:avLst/>
          </a:prstGeom>
          <a:noFill/>
          <a:ln w="9525" cap="flat" cmpd="sng">
            <a:solidFill>
              <a:srgbClr val="999999"/>
            </a:solidFill>
            <a:prstDash val="solid"/>
            <a:round/>
            <a:headEnd type="none" w="sm" len="sm"/>
            <a:tailEnd type="none" w="sm" len="sm"/>
          </a:ln>
        </p:spPr>
      </p:pic>
      <p:sp>
        <p:nvSpPr>
          <p:cNvPr id="607" name="Google Shape;607;p74"/>
          <p:cNvSpPr txBox="1"/>
          <p:nvPr/>
        </p:nvSpPr>
        <p:spPr>
          <a:xfrm>
            <a:off x="5801400" y="1765900"/>
            <a:ext cx="3030900" cy="821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25</a:t>
            </a:r>
            <a:r>
              <a:rPr lang="en" sz="1000">
                <a:latin typeface="Old Standard TT"/>
                <a:ea typeface="Old Standard TT"/>
                <a:cs typeface="Old Standard TT"/>
                <a:sym typeface="Old Standard TT"/>
              </a:rPr>
              <a:t>. Kinds or types of ratios. Adapted from </a:t>
            </a:r>
            <a:r>
              <a:rPr lang="en" sz="1000" i="1">
                <a:latin typeface="Old Standard TT"/>
                <a:ea typeface="Old Standard TT"/>
                <a:cs typeface="Old Standard TT"/>
                <a:sym typeface="Old Standard TT"/>
              </a:rPr>
              <a:t>Ratios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https://www.chilimath.com/lessons/introductory-algebra/ratios/</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6"/>
              </a:rPr>
              <a:t>ChiliMath.com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608" name="Google Shape;608;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Ratios and Proportions: Proportions</a:t>
            </a:r>
            <a:endParaRPr/>
          </a:p>
        </p:txBody>
      </p:sp>
      <p:sp>
        <p:nvSpPr>
          <p:cNvPr id="614" name="Google Shape;614;p75"/>
          <p:cNvSpPr txBox="1">
            <a:spLocks noGrp="1"/>
          </p:cNvSpPr>
          <p:nvPr>
            <p:ph type="body" idx="1"/>
          </p:nvPr>
        </p:nvSpPr>
        <p:spPr>
          <a:xfrm>
            <a:off x="311700" y="1171600"/>
            <a:ext cx="85206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t>Proportion</a:t>
            </a:r>
            <a:r>
              <a:rPr lang="en"/>
              <a:t>: an equation which states that two ratios are equal</a:t>
            </a:r>
            <a:endParaRPr/>
          </a:p>
          <a:p>
            <a:pPr marL="457200" lvl="0" indent="-342900" algn="l" rtl="0">
              <a:spcBef>
                <a:spcPts val="0"/>
              </a:spcBef>
              <a:spcAft>
                <a:spcPts val="0"/>
              </a:spcAft>
              <a:buSzPts val="1800"/>
              <a:buChar char="●"/>
            </a:pPr>
            <a:r>
              <a:rPr lang="en"/>
              <a:t>Proportions are solved by using </a:t>
            </a:r>
            <a:r>
              <a:rPr lang="en" u="sng">
                <a:solidFill>
                  <a:schemeClr val="hlink"/>
                </a:solidFill>
                <a:hlinkClick r:id="rId3"/>
              </a:rPr>
              <a:t>cross multiplication</a:t>
            </a:r>
            <a:r>
              <a:rPr lang="en" baseline="30000"/>
              <a:t>73</a:t>
            </a:r>
            <a:r>
              <a:rPr lang="en"/>
              <a:t> (see the image below).</a:t>
            </a:r>
            <a:endParaRPr/>
          </a:p>
          <a:p>
            <a:pPr marL="457200" lvl="0" indent="-342900" algn="l" rtl="0">
              <a:spcBef>
                <a:spcPts val="0"/>
              </a:spcBef>
              <a:spcAft>
                <a:spcPts val="0"/>
              </a:spcAft>
              <a:buSzPts val="1800"/>
              <a:buChar char="●"/>
            </a:pPr>
            <a:r>
              <a:rPr lang="en"/>
              <a:t>A proportion MUST have the same units in both numerators and both denominators.</a:t>
            </a:r>
            <a:endParaRPr/>
          </a:p>
          <a:p>
            <a:pPr marL="0" lvl="0" indent="0" algn="l" rtl="0">
              <a:spcBef>
                <a:spcPts val="1000"/>
              </a:spcBef>
              <a:spcAft>
                <a:spcPts val="1600"/>
              </a:spcAft>
              <a:buNone/>
            </a:pPr>
            <a:r>
              <a:rPr lang="en" u="sng">
                <a:solidFill>
                  <a:schemeClr val="hlink"/>
                </a:solidFill>
                <a:hlinkClick r:id="rId4"/>
              </a:rPr>
              <a:t>Practice</a:t>
            </a:r>
            <a:r>
              <a:rPr lang="en" baseline="30000"/>
              <a:t>74</a:t>
            </a:r>
            <a:r>
              <a:rPr lang="en"/>
              <a:t> for solving proportions.</a:t>
            </a:r>
            <a:endParaRPr/>
          </a:p>
        </p:txBody>
      </p:sp>
      <p:pic>
        <p:nvPicPr>
          <p:cNvPr id="615" name="Google Shape;615;p75"/>
          <p:cNvPicPr preferRelativeResize="0"/>
          <p:nvPr/>
        </p:nvPicPr>
        <p:blipFill>
          <a:blip r:embed="rId5">
            <a:alphaModFix/>
          </a:blip>
          <a:stretch>
            <a:fillRect/>
          </a:stretch>
        </p:blipFill>
        <p:spPr>
          <a:xfrm>
            <a:off x="6009900" y="2370600"/>
            <a:ext cx="2822400" cy="2198200"/>
          </a:xfrm>
          <a:prstGeom prst="rect">
            <a:avLst/>
          </a:prstGeom>
          <a:noFill/>
          <a:ln w="9525" cap="flat" cmpd="sng">
            <a:solidFill>
              <a:srgbClr val="999999"/>
            </a:solidFill>
            <a:prstDash val="solid"/>
            <a:round/>
            <a:headEnd type="none" w="sm" len="sm"/>
            <a:tailEnd type="none" w="sm" len="sm"/>
          </a:ln>
        </p:spPr>
      </p:pic>
      <p:sp>
        <p:nvSpPr>
          <p:cNvPr id="616" name="Google Shape;616;p75"/>
          <p:cNvSpPr txBox="1"/>
          <p:nvPr/>
        </p:nvSpPr>
        <p:spPr>
          <a:xfrm>
            <a:off x="311700" y="3366850"/>
            <a:ext cx="3241500" cy="1201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800">
                <a:solidFill>
                  <a:schemeClr val="dk1"/>
                </a:solidFill>
                <a:latin typeface="Old Standard TT"/>
                <a:ea typeface="Old Standard TT"/>
                <a:cs typeface="Old Standard TT"/>
                <a:sym typeface="Old Standard TT"/>
              </a:rPr>
              <a:t>A key phrase associated with proportion problems is “is to.”</a:t>
            </a:r>
            <a:endParaRPr sz="1800">
              <a:latin typeface="Old Standard TT"/>
              <a:ea typeface="Old Standard TT"/>
              <a:cs typeface="Old Standard TT"/>
              <a:sym typeface="Old Standard TT"/>
            </a:endParaRPr>
          </a:p>
        </p:txBody>
      </p:sp>
      <p:sp>
        <p:nvSpPr>
          <p:cNvPr id="617" name="Google Shape;617;p75"/>
          <p:cNvSpPr txBox="1"/>
          <p:nvPr/>
        </p:nvSpPr>
        <p:spPr>
          <a:xfrm>
            <a:off x="4134550" y="2675925"/>
            <a:ext cx="1875300" cy="1892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26</a:t>
            </a:r>
            <a:r>
              <a:rPr lang="en" sz="1000">
                <a:latin typeface="Old Standard TT"/>
                <a:ea typeface="Old Standard TT"/>
                <a:cs typeface="Old Standard TT"/>
                <a:sym typeface="Old Standard TT"/>
              </a:rPr>
              <a:t>. Cross multiplication. Adapted from </a:t>
            </a:r>
            <a:r>
              <a:rPr lang="en" sz="1000" i="1">
                <a:latin typeface="Old Standard TT"/>
                <a:ea typeface="Old Standard TT"/>
                <a:cs typeface="Old Standard TT"/>
                <a:sym typeface="Old Standard TT"/>
              </a:rPr>
              <a:t>Cross Multiplication to Solve Proportions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https://www.assignmentpoint.com/science/mathematic/cross-multiplication-solve-proportions.html</a:t>
            </a:r>
            <a:r>
              <a:rPr lang="en" sz="1000">
                <a:latin typeface="Old Standard TT"/>
                <a:ea typeface="Old Standard TT"/>
                <a:cs typeface="Old Standard TT"/>
                <a:sym typeface="Old Standard TT"/>
              </a:rPr>
              <a:t>. Copyright 2025 by Assignment Point.</a:t>
            </a:r>
            <a:endParaRPr sz="1000">
              <a:latin typeface="Old Standard TT"/>
              <a:ea typeface="Old Standard TT"/>
              <a:cs typeface="Old Standard TT"/>
              <a:sym typeface="Old Standard TT"/>
            </a:endParaRPr>
          </a:p>
        </p:txBody>
      </p:sp>
      <p:sp>
        <p:nvSpPr>
          <p:cNvPr id="618" name="Google Shape;618;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a:p>
        </p:txBody>
      </p:sp>
      <p:sp>
        <p:nvSpPr>
          <p:cNvPr id="619" name="Google Shape;619;p75"/>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6"/>
          <p:cNvSpPr txBox="1">
            <a:spLocks noGrp="1"/>
          </p:cNvSpPr>
          <p:nvPr>
            <p:ph type="body" idx="1"/>
          </p:nvPr>
        </p:nvSpPr>
        <p:spPr>
          <a:xfrm>
            <a:off x="311700" y="1171600"/>
            <a:ext cx="57420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 common application of proportions is calculating a </a:t>
            </a:r>
            <a:r>
              <a:rPr lang="en" b="1"/>
              <a:t>unit rate</a:t>
            </a:r>
            <a:r>
              <a:rPr lang="en"/>
              <a:t>.</a:t>
            </a:r>
            <a:endParaRPr/>
          </a:p>
          <a:p>
            <a:pPr marL="457200" lvl="0" indent="-342900" algn="l" rtl="0">
              <a:spcBef>
                <a:spcPts val="0"/>
              </a:spcBef>
              <a:spcAft>
                <a:spcPts val="0"/>
              </a:spcAft>
              <a:buSzPts val="1800"/>
              <a:buChar char="●"/>
            </a:pPr>
            <a:r>
              <a:rPr lang="en" u="sng"/>
              <a:t>Unit rate</a:t>
            </a:r>
            <a:r>
              <a:rPr lang="en"/>
              <a:t>: a comparison of how many units of one type correspond to 1 unit of the another type</a:t>
            </a:r>
            <a:endParaRPr/>
          </a:p>
          <a:p>
            <a:pPr marL="0" lvl="0" indent="0" algn="l" rtl="0">
              <a:spcBef>
                <a:spcPts val="1600"/>
              </a:spcBef>
              <a:spcAft>
                <a:spcPts val="1600"/>
              </a:spcAft>
              <a:buNone/>
            </a:pPr>
            <a:r>
              <a:rPr lang="en" u="sng">
                <a:solidFill>
                  <a:schemeClr val="accent5"/>
                </a:solidFill>
                <a:hlinkClick r:id="rId3">
                  <a:extLst>
                    <a:ext uri="{A12FA001-AC4F-418D-AE19-62706E023703}">
                      <ahyp:hlinkClr xmlns:ahyp="http://schemas.microsoft.com/office/drawing/2018/hyperlinkcolor" val="tx"/>
                    </a:ext>
                  </a:extLst>
                </a:hlinkClick>
              </a:rPr>
              <a:t>Practice</a:t>
            </a:r>
            <a:r>
              <a:rPr lang="en" baseline="30000"/>
              <a:t>76</a:t>
            </a:r>
            <a:r>
              <a:rPr lang="en"/>
              <a:t> for calculating unit rates.</a:t>
            </a:r>
            <a:endParaRPr/>
          </a:p>
        </p:txBody>
      </p:sp>
      <p:sp>
        <p:nvSpPr>
          <p:cNvPr id="625" name="Google Shape;625;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sp>
        <p:nvSpPr>
          <p:cNvPr id="626" name="Google Shape;626;p7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Ratios and Proportions: </a:t>
            </a:r>
            <a:r>
              <a:rPr lang="en" u="sng">
                <a:solidFill>
                  <a:schemeClr val="hlink"/>
                </a:solidFill>
                <a:hlinkClick r:id="rId4"/>
              </a:rPr>
              <a:t>Unit Rate</a:t>
            </a:r>
            <a:r>
              <a:rPr lang="en" baseline="30000"/>
              <a:t>75</a:t>
            </a:r>
            <a:endParaRPr baseline="30000"/>
          </a:p>
        </p:txBody>
      </p:sp>
      <p:sp>
        <p:nvSpPr>
          <p:cNvPr id="627" name="Google Shape;627;p76"/>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pic>
        <p:nvPicPr>
          <p:cNvPr id="628" name="Google Shape;628;p76"/>
          <p:cNvPicPr preferRelativeResize="0"/>
          <p:nvPr/>
        </p:nvPicPr>
        <p:blipFill>
          <a:blip r:embed="rId5">
            <a:alphaModFix/>
          </a:blip>
          <a:stretch>
            <a:fillRect/>
          </a:stretch>
        </p:blipFill>
        <p:spPr>
          <a:xfrm>
            <a:off x="6717375" y="1171600"/>
            <a:ext cx="2115000" cy="2643750"/>
          </a:xfrm>
          <a:prstGeom prst="rect">
            <a:avLst/>
          </a:prstGeom>
          <a:noFill/>
          <a:ln>
            <a:noFill/>
          </a:ln>
        </p:spPr>
      </p:pic>
      <p:sp>
        <p:nvSpPr>
          <p:cNvPr id="629" name="Google Shape;629;p76"/>
          <p:cNvSpPr txBox="1"/>
          <p:nvPr/>
        </p:nvSpPr>
        <p:spPr>
          <a:xfrm>
            <a:off x="6793875" y="3815350"/>
            <a:ext cx="2038500" cy="75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27</a:t>
            </a:r>
            <a:r>
              <a:rPr lang="en" sz="1000">
                <a:latin typeface="Old Standard TT"/>
                <a:ea typeface="Old Standard TT"/>
                <a:cs typeface="Old Standard TT"/>
                <a:sym typeface="Old Standard TT"/>
              </a:rPr>
              <a:t>. Speed limit 40. Retrieved from </a:t>
            </a:r>
            <a:r>
              <a:rPr lang="en" sz="1000" u="sng">
                <a:solidFill>
                  <a:schemeClr val="hlink"/>
                </a:solidFill>
                <a:latin typeface="Old Standard TT"/>
                <a:ea typeface="Old Standard TT"/>
                <a:cs typeface="Old Standard TT"/>
                <a:sym typeface="Old Standard TT"/>
                <a:hlinkClick r:id="rId6"/>
              </a:rPr>
              <a:t>https://www.1001freedownloads.com/free-clipart/speed-limit-40</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630" name="Google Shape;630;p76"/>
          <p:cNvSpPr txBox="1"/>
          <p:nvPr/>
        </p:nvSpPr>
        <p:spPr>
          <a:xfrm>
            <a:off x="311700" y="3147525"/>
            <a:ext cx="5928600" cy="1421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r>
              <a:rPr lang="en" sz="1800">
                <a:latin typeface="Gloria Hallelujah"/>
                <a:ea typeface="Gloria Hallelujah"/>
                <a:cs typeface="Gloria Hallelujah"/>
                <a:sym typeface="Gloria Hallelujah"/>
              </a:rPr>
              <a:t>:</a:t>
            </a: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A key phrase of unit rate problems is “(first unit) per (second unit).” </a:t>
            </a:r>
            <a:r>
              <a:rPr lang="en" sz="1800">
                <a:solidFill>
                  <a:schemeClr val="dk1"/>
                </a:solidFill>
                <a:latin typeface="Old Standard TT"/>
                <a:ea typeface="Old Standard TT"/>
                <a:cs typeface="Old Standard TT"/>
                <a:sym typeface="Old Standard TT"/>
              </a:rPr>
              <a:t>Some common unit rates are miles per hour, cost per item, and earnings per week.</a:t>
            </a:r>
            <a:endParaRPr sz="1800">
              <a:latin typeface="Old Standard TT"/>
              <a:ea typeface="Old Standard TT"/>
              <a:cs typeface="Old Standard TT"/>
              <a:sym typeface="Old Standard T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Ratios and Proportions: Unit Rate</a:t>
            </a:r>
            <a:endParaRPr/>
          </a:p>
        </p:txBody>
      </p:sp>
      <p:sp>
        <p:nvSpPr>
          <p:cNvPr id="636" name="Google Shape;636;p7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may (or may not) be asked a question like this (answer on the next slide).</a:t>
            </a:r>
            <a:endParaRPr/>
          </a:p>
          <a:p>
            <a:pPr marL="0" lvl="0" indent="0" algn="l" rtl="0">
              <a:spcBef>
                <a:spcPts val="1600"/>
              </a:spcBef>
              <a:spcAft>
                <a:spcPts val="1600"/>
              </a:spcAft>
              <a:buClr>
                <a:schemeClr val="dk1"/>
              </a:buClr>
              <a:buSzPts val="1100"/>
              <a:buFont typeface="Arial"/>
              <a:buNone/>
            </a:pPr>
            <a:r>
              <a:rPr lang="en"/>
              <a:t>If a 100-pack of latex gloves from one brand costs $5.99 and a 350-pack of latex gloves from another brand costs $22.99, determine which gloves are a better price.</a:t>
            </a:r>
            <a:endParaRPr/>
          </a:p>
        </p:txBody>
      </p:sp>
      <p:sp>
        <p:nvSpPr>
          <p:cNvPr id="637" name="Google Shape;637;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Ratios and Proportions: Reminder</a:t>
            </a:r>
            <a:endParaRPr/>
          </a:p>
        </p:txBody>
      </p:sp>
      <p:sp>
        <p:nvSpPr>
          <p:cNvPr id="643" name="Google Shape;643;p7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t>Answer to question from previous slide</a:t>
            </a:r>
            <a:r>
              <a:rPr lang="en"/>
              <a:t>:</a:t>
            </a:r>
            <a:endParaRPr/>
          </a:p>
          <a:p>
            <a:pPr marL="0" lvl="0" indent="0" algn="l" rtl="0">
              <a:spcBef>
                <a:spcPts val="0"/>
              </a:spcBef>
              <a:spcAft>
                <a:spcPts val="0"/>
              </a:spcAft>
              <a:buClr>
                <a:schemeClr val="dk1"/>
              </a:buClr>
              <a:buSzPts val="1100"/>
              <a:buFont typeface="Arial"/>
              <a:buNone/>
            </a:pPr>
            <a:r>
              <a:rPr lang="en"/>
              <a:t>The 100-pack is the better price ($0.06 per glove vs. $0.07 per glove).</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644" name="Google Shape;644;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67</a:t>
            </a:fld>
            <a:endParaRPr/>
          </a:p>
        </p:txBody>
      </p:sp>
      <p:sp>
        <p:nvSpPr>
          <p:cNvPr id="650" name="Google Shape;650;p7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Percentages</a:t>
            </a:r>
            <a:r>
              <a:rPr lang="en" baseline="30000"/>
              <a:t>77</a:t>
            </a:r>
            <a:endParaRPr baseline="30000"/>
          </a:p>
        </p:txBody>
      </p:sp>
      <p:sp>
        <p:nvSpPr>
          <p:cNvPr id="651" name="Google Shape;651;p79"/>
          <p:cNvSpPr txBox="1">
            <a:spLocks noGrp="1"/>
          </p:cNvSpPr>
          <p:nvPr>
            <p:ph type="body" idx="1"/>
          </p:nvPr>
        </p:nvSpPr>
        <p:spPr>
          <a:xfrm>
            <a:off x="311700" y="1171675"/>
            <a:ext cx="3948000" cy="34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u="sng"/>
              <a:t>Percent</a:t>
            </a:r>
            <a:r>
              <a:rPr lang="en"/>
              <a:t> (or </a:t>
            </a:r>
            <a:r>
              <a:rPr lang="en" u="sng"/>
              <a:t>percentage</a:t>
            </a:r>
            <a:r>
              <a:rPr lang="en"/>
              <a:t>): means “per hundred” and is expressed with a percent symbol (%)</a:t>
            </a:r>
            <a:endParaRPr/>
          </a:p>
        </p:txBody>
      </p:sp>
      <p:sp>
        <p:nvSpPr>
          <p:cNvPr id="652" name="Google Shape;652;p79"/>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653" name="Google Shape;653;p79"/>
          <p:cNvSpPr txBox="1">
            <a:spLocks noGrp="1"/>
          </p:cNvSpPr>
          <p:nvPr>
            <p:ph type="body" idx="4294967295"/>
          </p:nvPr>
        </p:nvSpPr>
        <p:spPr>
          <a:xfrm>
            <a:off x="311700" y="2438625"/>
            <a:ext cx="3948000" cy="22248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00"/>
                </a:solidFill>
                <a:latin typeface="Gloria Hallelujah"/>
                <a:ea typeface="Gloria Hallelujah"/>
                <a:cs typeface="Gloria Hallelujah"/>
                <a:sym typeface="Gloria Hallelujah"/>
              </a:rPr>
              <a:t>☆ Pro Tip </a:t>
            </a:r>
            <a:r>
              <a:rPr lang="en" b="1">
                <a:latin typeface="Gloria Hallelujah"/>
                <a:ea typeface="Gloria Hallelujah"/>
                <a:cs typeface="Gloria Hallelujah"/>
                <a:sym typeface="Gloria Hallelujah"/>
              </a:rPr>
              <a:t>☆</a:t>
            </a:r>
            <a:endParaRPr b="1">
              <a:solidFill>
                <a:srgbClr val="000000"/>
              </a:solidFill>
              <a:latin typeface="Gloria Hallelujah"/>
              <a:ea typeface="Gloria Hallelujah"/>
              <a:cs typeface="Gloria Hallelujah"/>
              <a:sym typeface="Gloria Hallelujah"/>
            </a:endParaRPr>
          </a:p>
          <a:p>
            <a:pPr marL="0" lvl="0" indent="0" algn="l" rtl="0">
              <a:spcBef>
                <a:spcPts val="1600"/>
              </a:spcBef>
              <a:spcAft>
                <a:spcPts val="0"/>
              </a:spcAft>
              <a:buClr>
                <a:schemeClr val="dk1"/>
              </a:buClr>
              <a:buSzPts val="1100"/>
              <a:buFont typeface="Arial"/>
              <a:buNone/>
            </a:pPr>
            <a:r>
              <a:rPr lang="en"/>
              <a:t>To remember the definition, break apart the word “percent.”</a:t>
            </a:r>
            <a:endParaRPr/>
          </a:p>
          <a:p>
            <a:pPr marL="0" lvl="0" indent="0" algn="l" rtl="0">
              <a:spcBef>
                <a:spcPts val="1600"/>
              </a:spcBef>
              <a:spcAft>
                <a:spcPts val="1600"/>
              </a:spcAft>
              <a:buClr>
                <a:schemeClr val="dk1"/>
              </a:buClr>
              <a:buSzPts val="1100"/>
              <a:buFont typeface="Arial"/>
              <a:buNone/>
            </a:pPr>
            <a:r>
              <a:rPr lang="en" i="1"/>
              <a:t>Per</a:t>
            </a:r>
            <a:r>
              <a:rPr lang="en"/>
              <a:t>- means divide, and -</a:t>
            </a:r>
            <a:r>
              <a:rPr lang="en" i="1"/>
              <a:t>cent</a:t>
            </a:r>
            <a:r>
              <a:rPr lang="en"/>
              <a:t> means 100. </a:t>
            </a:r>
            <a:r>
              <a:rPr lang="en" i="1"/>
              <a:t>Percent</a:t>
            </a:r>
            <a:r>
              <a:rPr lang="en"/>
              <a:t> means “divided by 100.”</a:t>
            </a:r>
            <a:endParaRPr>
              <a:solidFill>
                <a:srgbClr val="000000"/>
              </a:solidFill>
            </a:endParaRPr>
          </a:p>
        </p:txBody>
      </p:sp>
      <p:pic>
        <p:nvPicPr>
          <p:cNvPr id="654" name="Google Shape;654;p79" title="image.png"/>
          <p:cNvPicPr preferRelativeResize="0"/>
          <p:nvPr/>
        </p:nvPicPr>
        <p:blipFill>
          <a:blip r:embed="rId4">
            <a:alphaModFix/>
          </a:blip>
          <a:stretch>
            <a:fillRect/>
          </a:stretch>
        </p:blipFill>
        <p:spPr>
          <a:xfrm>
            <a:off x="4755600" y="1171663"/>
            <a:ext cx="4076700" cy="2638425"/>
          </a:xfrm>
          <a:prstGeom prst="rect">
            <a:avLst/>
          </a:prstGeom>
          <a:noFill/>
          <a:ln w="9525" cap="flat" cmpd="sng">
            <a:solidFill>
              <a:srgbClr val="999999"/>
            </a:solidFill>
            <a:prstDash val="solid"/>
            <a:round/>
            <a:headEnd type="none" w="sm" len="sm"/>
            <a:tailEnd type="none" w="sm" len="sm"/>
          </a:ln>
        </p:spPr>
      </p:pic>
      <p:sp>
        <p:nvSpPr>
          <p:cNvPr id="655" name="Google Shape;655;p79"/>
          <p:cNvSpPr txBox="1"/>
          <p:nvPr/>
        </p:nvSpPr>
        <p:spPr>
          <a:xfrm>
            <a:off x="5399075" y="3815350"/>
            <a:ext cx="3433500" cy="75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28</a:t>
            </a:r>
            <a:r>
              <a:rPr lang="en" sz="1000">
                <a:latin typeface="Old Standard TT"/>
                <a:ea typeface="Old Standard TT"/>
                <a:cs typeface="Old Standard TT"/>
                <a:sym typeface="Old Standard TT"/>
              </a:rPr>
              <a:t>. Percent = per 100. Adapted from </a:t>
            </a:r>
            <a:r>
              <a:rPr lang="en" sz="1000" i="1">
                <a:latin typeface="Old Standard TT"/>
                <a:ea typeface="Old Standard TT"/>
                <a:cs typeface="Old Standard TT"/>
                <a:sym typeface="Old Standard TT"/>
              </a:rPr>
              <a:t>How to Find the Percent of a Number</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https://www.1001freedownloads.com/free-clipart/speed-limit-40</a:t>
            </a:r>
            <a:r>
              <a:rPr lang="en" sz="1000">
                <a:latin typeface="Old Standard TT"/>
                <a:ea typeface="Old Standard TT"/>
                <a:cs typeface="Old Standard TT"/>
                <a:sym typeface="Old Standard TT"/>
              </a:rPr>
              <a:t>. Copyright 2021 by Kate’s Math Lessons.</a:t>
            </a:r>
            <a:endParaRPr sz="1000">
              <a:latin typeface="Old Standard TT"/>
              <a:ea typeface="Old Standard TT"/>
              <a:cs typeface="Old Standard TT"/>
              <a:sym typeface="Old Standard T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sp>
        <p:nvSpPr>
          <p:cNvPr id="661" name="Google Shape;661;p8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Percentages: First Way to Solve</a:t>
            </a:r>
            <a:endParaRPr baseline="30000"/>
          </a:p>
        </p:txBody>
      </p:sp>
      <p:sp>
        <p:nvSpPr>
          <p:cNvPr id="662" name="Google Shape;662;p8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There are a couple of different formulas you can use to solve percentage problems. I will show you both ways, but you can use whichever one makes most sense to you!</a:t>
            </a:r>
            <a:endParaRPr/>
          </a:p>
          <a:p>
            <a:pPr marL="0" lvl="0" indent="0" algn="l" rtl="0">
              <a:spcBef>
                <a:spcPts val="1600"/>
              </a:spcBef>
              <a:spcAft>
                <a:spcPts val="0"/>
              </a:spcAft>
              <a:buClr>
                <a:schemeClr val="dk1"/>
              </a:buClr>
              <a:buSzPts val="1100"/>
              <a:buFont typeface="Arial"/>
              <a:buNone/>
            </a:pPr>
            <a:r>
              <a:rPr lang="en"/>
              <a:t>The first way is using a</a:t>
            </a:r>
            <a:endParaRPr/>
          </a:p>
          <a:p>
            <a:pPr marL="0" lvl="0" indent="0" algn="l" rtl="0">
              <a:spcBef>
                <a:spcPts val="0"/>
              </a:spcBef>
              <a:spcAft>
                <a:spcPts val="1600"/>
              </a:spcAft>
              <a:buClr>
                <a:schemeClr val="dk1"/>
              </a:buClr>
              <a:buSzPts val="1100"/>
              <a:buFont typeface="Arial"/>
              <a:buNone/>
            </a:pPr>
            <a:r>
              <a:rPr lang="en" u="sng">
                <a:solidFill>
                  <a:schemeClr val="hlink"/>
                </a:solidFill>
                <a:hlinkClick r:id="rId3"/>
              </a:rPr>
              <a:t>formula with a decimal</a:t>
            </a:r>
            <a:r>
              <a:rPr lang="en" baseline="30000"/>
              <a:t>78</a:t>
            </a:r>
            <a:r>
              <a:rPr lang="en"/>
              <a:t>. </a:t>
            </a:r>
            <a:endParaRPr/>
          </a:p>
        </p:txBody>
      </p:sp>
      <p:sp>
        <p:nvSpPr>
          <p:cNvPr id="663" name="Google Shape;663;p80"/>
          <p:cNvSpPr txBox="1"/>
          <p:nvPr/>
        </p:nvSpPr>
        <p:spPr>
          <a:xfrm>
            <a:off x="311700" y="3083500"/>
            <a:ext cx="4260300" cy="14853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In percentage questions, the base will usually follow the word “of,” and the amount will usually follow the word “is.”</a:t>
            </a:r>
            <a:endParaRPr sz="1800">
              <a:latin typeface="Old Standard TT"/>
              <a:ea typeface="Old Standard TT"/>
              <a:cs typeface="Old Standard TT"/>
              <a:sym typeface="Old Standard TT"/>
            </a:endParaRPr>
          </a:p>
        </p:txBody>
      </p:sp>
      <p:sp>
        <p:nvSpPr>
          <p:cNvPr id="664" name="Google Shape;664;p80"/>
          <p:cNvSpPr/>
          <p:nvPr/>
        </p:nvSpPr>
        <p:spPr>
          <a:xfrm>
            <a:off x="6049050" y="2513125"/>
            <a:ext cx="1566600" cy="515400"/>
          </a:xfrm>
          <a:prstGeom prst="roundRect">
            <a:avLst>
              <a:gd name="adj" fmla="val 16667"/>
            </a:avLst>
          </a:prstGeom>
          <a:solidFill>
            <a:srgbClr val="FFFF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0"/>
          <p:cNvSpPr txBox="1"/>
          <p:nvPr/>
        </p:nvSpPr>
        <p:spPr>
          <a:xfrm>
            <a:off x="4832400" y="2140600"/>
            <a:ext cx="3999900" cy="242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000" i="1">
              <a:solidFill>
                <a:srgbClr val="000000"/>
              </a:solidFill>
              <a:latin typeface="Old Standard TT"/>
              <a:ea typeface="Old Standard TT"/>
              <a:cs typeface="Old Standard TT"/>
              <a:sym typeface="Old Standard TT"/>
            </a:endParaRPr>
          </a:p>
          <a:p>
            <a:pPr marL="0" lvl="0" indent="0" algn="ctr" rtl="0">
              <a:lnSpc>
                <a:spcPct val="115000"/>
              </a:lnSpc>
              <a:spcBef>
                <a:spcPts val="1600"/>
              </a:spcBef>
              <a:spcAft>
                <a:spcPts val="0"/>
              </a:spcAft>
              <a:buNone/>
            </a:pPr>
            <a:r>
              <a:rPr lang="en" sz="1800" i="1">
                <a:solidFill>
                  <a:srgbClr val="000000"/>
                </a:solidFill>
                <a:latin typeface="Old Standard TT"/>
                <a:ea typeface="Old Standard TT"/>
                <a:cs typeface="Old Standard TT"/>
                <a:sym typeface="Old Standard TT"/>
              </a:rPr>
              <a:t>R</a:t>
            </a:r>
            <a:r>
              <a:rPr lang="en" sz="1800">
                <a:solidFill>
                  <a:srgbClr val="000000"/>
                </a:solidFill>
                <a:latin typeface="Old Standard TT"/>
                <a:ea typeface="Old Standard TT"/>
                <a:cs typeface="Old Standard TT"/>
                <a:sym typeface="Old Standard TT"/>
              </a:rPr>
              <a:t> × </a:t>
            </a:r>
            <a:r>
              <a:rPr lang="en" sz="1800" i="1">
                <a:solidFill>
                  <a:srgbClr val="000000"/>
                </a:solidFill>
                <a:latin typeface="Old Standard TT"/>
                <a:ea typeface="Old Standard TT"/>
                <a:cs typeface="Old Standard TT"/>
                <a:sym typeface="Old Standard TT"/>
              </a:rPr>
              <a:t>B</a:t>
            </a:r>
            <a:r>
              <a:rPr lang="en" sz="1800">
                <a:solidFill>
                  <a:srgbClr val="000000"/>
                </a:solidFill>
                <a:latin typeface="Old Standard TT"/>
                <a:ea typeface="Old Standard TT"/>
                <a:cs typeface="Old Standard TT"/>
                <a:sym typeface="Old Standard TT"/>
              </a:rPr>
              <a:t> = </a:t>
            </a:r>
            <a:r>
              <a:rPr lang="en" sz="1800" i="1">
                <a:solidFill>
                  <a:srgbClr val="000000"/>
                </a:solidFill>
                <a:latin typeface="Old Standard TT"/>
                <a:ea typeface="Old Standard TT"/>
                <a:cs typeface="Old Standard TT"/>
                <a:sym typeface="Old Standard TT"/>
              </a:rPr>
              <a:t>A</a:t>
            </a:r>
            <a:endParaRPr sz="1800">
              <a:solidFill>
                <a:srgbClr val="000000"/>
              </a:solidFill>
              <a:latin typeface="Old Standard TT"/>
              <a:ea typeface="Old Standard TT"/>
              <a:cs typeface="Old Standard TT"/>
              <a:sym typeface="Old Standard TT"/>
            </a:endParaRPr>
          </a:p>
          <a:p>
            <a:pPr marL="0" lvl="0" indent="0" algn="l" rtl="0">
              <a:lnSpc>
                <a:spcPct val="115000"/>
              </a:lnSpc>
              <a:spcBef>
                <a:spcPts val="1600"/>
              </a:spcBef>
              <a:spcAft>
                <a:spcPts val="0"/>
              </a:spcAft>
              <a:buNone/>
            </a:pPr>
            <a:endParaRPr sz="900">
              <a:solidFill>
                <a:srgbClr val="000000"/>
              </a:solidFill>
              <a:latin typeface="Old Standard TT"/>
              <a:ea typeface="Old Standard TT"/>
              <a:cs typeface="Old Standard TT"/>
              <a:sym typeface="Old Standard TT"/>
            </a:endParaRPr>
          </a:p>
          <a:p>
            <a:pPr marL="0" lvl="0" indent="0" algn="l" rtl="0">
              <a:lnSpc>
                <a:spcPct val="115000"/>
              </a:lnSpc>
              <a:spcBef>
                <a:spcPts val="1600"/>
              </a:spcBef>
              <a:spcAft>
                <a:spcPts val="0"/>
              </a:spcAft>
              <a:buNone/>
            </a:pPr>
            <a:r>
              <a:rPr lang="en" sz="1800">
                <a:solidFill>
                  <a:srgbClr val="000000"/>
                </a:solidFill>
                <a:latin typeface="Old Standard TT"/>
                <a:ea typeface="Old Standard TT"/>
                <a:cs typeface="Old Standard TT"/>
                <a:sym typeface="Old Standard TT"/>
              </a:rPr>
              <a:t>where </a:t>
            </a:r>
            <a:r>
              <a:rPr lang="en" sz="1800" i="1">
                <a:solidFill>
                  <a:srgbClr val="000000"/>
                </a:solidFill>
                <a:latin typeface="Old Standard TT"/>
                <a:ea typeface="Old Standard TT"/>
                <a:cs typeface="Old Standard TT"/>
                <a:sym typeface="Old Standard TT"/>
              </a:rPr>
              <a:t>R</a:t>
            </a:r>
            <a:r>
              <a:rPr lang="en" sz="1800">
                <a:solidFill>
                  <a:srgbClr val="000000"/>
                </a:solidFill>
                <a:latin typeface="Old Standard TT"/>
                <a:ea typeface="Old Standard TT"/>
                <a:cs typeface="Old Standard TT"/>
                <a:sym typeface="Old Standard TT"/>
              </a:rPr>
              <a:t> is the percent written as a decimal, </a:t>
            </a:r>
            <a:r>
              <a:rPr lang="en" sz="1800" i="1">
                <a:solidFill>
                  <a:srgbClr val="000000"/>
                </a:solidFill>
                <a:latin typeface="Old Standard TT"/>
                <a:ea typeface="Old Standard TT"/>
                <a:cs typeface="Old Standard TT"/>
                <a:sym typeface="Old Standard TT"/>
              </a:rPr>
              <a:t>B</a:t>
            </a:r>
            <a:r>
              <a:rPr lang="en" sz="1800">
                <a:solidFill>
                  <a:srgbClr val="000000"/>
                </a:solidFill>
                <a:latin typeface="Old Standard TT"/>
                <a:ea typeface="Old Standard TT"/>
                <a:cs typeface="Old Standard TT"/>
                <a:sym typeface="Old Standard TT"/>
              </a:rPr>
              <a:t> is the base (or whole), and </a:t>
            </a:r>
            <a:r>
              <a:rPr lang="en" sz="1800" i="1">
                <a:solidFill>
                  <a:srgbClr val="000000"/>
                </a:solidFill>
                <a:latin typeface="Old Standard TT"/>
                <a:ea typeface="Old Standard TT"/>
                <a:cs typeface="Old Standard TT"/>
                <a:sym typeface="Old Standard TT"/>
              </a:rPr>
              <a:t>A</a:t>
            </a:r>
            <a:r>
              <a:rPr lang="en" sz="1800">
                <a:solidFill>
                  <a:srgbClr val="000000"/>
                </a:solidFill>
                <a:latin typeface="Old Standard TT"/>
                <a:ea typeface="Old Standard TT"/>
                <a:cs typeface="Old Standard TT"/>
                <a:sym typeface="Old Standard TT"/>
              </a:rPr>
              <a:t> is the amount (or part).</a:t>
            </a:r>
            <a:endParaRPr sz="1800">
              <a:solidFill>
                <a:srgbClr val="000000"/>
              </a:solidFill>
              <a:latin typeface="Old Standard TT"/>
              <a:ea typeface="Old Standard TT"/>
              <a:cs typeface="Old Standard TT"/>
              <a:sym typeface="Old Standard TT"/>
            </a:endParaRPr>
          </a:p>
          <a:p>
            <a:pPr marL="0" lvl="0" indent="0" algn="l" rtl="0">
              <a:lnSpc>
                <a:spcPct val="115000"/>
              </a:lnSpc>
              <a:spcBef>
                <a:spcPts val="1600"/>
              </a:spcBef>
              <a:spcAft>
                <a:spcPts val="1600"/>
              </a:spcAft>
              <a:buNone/>
            </a:pPr>
            <a:endParaRPr sz="1800">
              <a:solidFill>
                <a:srgbClr val="000000"/>
              </a:solidFill>
              <a:latin typeface="Old Standard TT"/>
              <a:ea typeface="Old Standard TT"/>
              <a:cs typeface="Old Standard TT"/>
              <a:sym typeface="Old Standard T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There are a couple of different formulas you can use to solve percentage problems. I will show you both ways, but you can use whichever one makes most sense to you!</a:t>
            </a:r>
            <a:endParaRPr/>
          </a:p>
          <a:p>
            <a:pPr marL="0" lvl="0" indent="0" algn="l" rtl="0">
              <a:spcBef>
                <a:spcPts val="1600"/>
              </a:spcBef>
              <a:spcAft>
                <a:spcPts val="0"/>
              </a:spcAft>
              <a:buClr>
                <a:schemeClr val="dk1"/>
              </a:buClr>
              <a:buSzPts val="1100"/>
              <a:buFont typeface="Arial"/>
              <a:buNone/>
            </a:pPr>
            <a:r>
              <a:rPr lang="en"/>
              <a:t>The second way is using a</a:t>
            </a:r>
            <a:endParaRPr/>
          </a:p>
          <a:p>
            <a:pPr marL="0" lvl="0" indent="0" algn="l" rtl="0">
              <a:spcBef>
                <a:spcPts val="0"/>
              </a:spcBef>
              <a:spcAft>
                <a:spcPts val="0"/>
              </a:spcAft>
              <a:buClr>
                <a:schemeClr val="dk1"/>
              </a:buClr>
              <a:buSzPts val="1100"/>
              <a:buFont typeface="Arial"/>
              <a:buNone/>
            </a:pPr>
            <a:r>
              <a:rPr lang="en" u="sng">
                <a:solidFill>
                  <a:schemeClr val="hlink"/>
                </a:solidFill>
                <a:hlinkClick r:id="rId3"/>
              </a:rPr>
              <a:t>formula with a proportion</a:t>
            </a:r>
            <a:r>
              <a:rPr lang="en" baseline="30000"/>
              <a:t>79</a:t>
            </a:r>
            <a:r>
              <a:rPr lang="en"/>
              <a:t>.</a:t>
            </a:r>
            <a:endParaRPr/>
          </a:p>
          <a:p>
            <a:pPr marL="457200" lvl="0" indent="-342900" algn="l" rtl="0">
              <a:spcBef>
                <a:spcPts val="0"/>
              </a:spcBef>
              <a:spcAft>
                <a:spcPts val="0"/>
              </a:spcAft>
              <a:buSzPts val="1800"/>
              <a:buChar char="●"/>
            </a:pPr>
            <a:r>
              <a:rPr lang="en"/>
              <a:t>In the video, the presenter uses</a:t>
            </a:r>
            <a:endParaRPr/>
          </a:p>
          <a:p>
            <a:pPr marL="457200" lvl="0" indent="0" algn="l" rtl="0">
              <a:spcBef>
                <a:spcPts val="0"/>
              </a:spcBef>
              <a:spcAft>
                <a:spcPts val="0"/>
              </a:spcAft>
              <a:buNone/>
            </a:pPr>
            <a:r>
              <a:rPr lang="en"/>
              <a:t>“is over of” instead of “</a:t>
            </a:r>
            <a:r>
              <a:rPr lang="en" i="1"/>
              <a:t>A</a:t>
            </a:r>
            <a:r>
              <a:rPr lang="en"/>
              <a:t> over </a:t>
            </a:r>
            <a:r>
              <a:rPr lang="en" i="1"/>
              <a:t>B</a:t>
            </a:r>
            <a:r>
              <a:rPr lang="en"/>
              <a:t>.”</a:t>
            </a:r>
            <a:endParaRPr/>
          </a:p>
          <a:p>
            <a:pPr marL="457200" lvl="0" indent="0" algn="l" rtl="0">
              <a:spcBef>
                <a:spcPts val="0"/>
              </a:spcBef>
              <a:spcAft>
                <a:spcPts val="0"/>
              </a:spcAft>
              <a:buNone/>
            </a:pPr>
            <a:r>
              <a:rPr lang="en"/>
              <a:t>(See my note on the previous slide!)</a:t>
            </a:r>
            <a:endParaRPr/>
          </a:p>
          <a:p>
            <a:pPr marL="0" lvl="0" indent="0" algn="l" rtl="0">
              <a:spcBef>
                <a:spcPts val="1600"/>
              </a:spcBef>
              <a:spcAft>
                <a:spcPts val="1600"/>
              </a:spcAft>
              <a:buNone/>
            </a:pPr>
            <a:r>
              <a:rPr lang="en" u="sng">
                <a:solidFill>
                  <a:schemeClr val="hlink"/>
                </a:solidFill>
                <a:hlinkClick r:id="rId4"/>
              </a:rPr>
              <a:t>Practice</a:t>
            </a:r>
            <a:r>
              <a:rPr lang="en" baseline="30000"/>
              <a:t>80</a:t>
            </a:r>
            <a:r>
              <a:rPr lang="en"/>
              <a:t> for finding percents.</a:t>
            </a:r>
            <a:endParaRPr/>
          </a:p>
        </p:txBody>
      </p:sp>
      <p:sp>
        <p:nvSpPr>
          <p:cNvPr id="671" name="Google Shape;671;p81"/>
          <p:cNvSpPr txBox="1"/>
          <p:nvPr/>
        </p:nvSpPr>
        <p:spPr>
          <a:xfrm>
            <a:off x="4832400" y="2140600"/>
            <a:ext cx="3999900" cy="242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3000">
              <a:solidFill>
                <a:srgbClr val="000000"/>
              </a:solidFill>
              <a:latin typeface="Old Standard TT"/>
              <a:ea typeface="Old Standard TT"/>
              <a:cs typeface="Old Standard TT"/>
              <a:sym typeface="Old Standard TT"/>
            </a:endParaRPr>
          </a:p>
          <a:p>
            <a:pPr marL="0" lvl="0" indent="0" algn="l" rtl="0">
              <a:lnSpc>
                <a:spcPct val="115000"/>
              </a:lnSpc>
              <a:spcBef>
                <a:spcPts val="1600"/>
              </a:spcBef>
              <a:spcAft>
                <a:spcPts val="0"/>
              </a:spcAft>
              <a:buNone/>
            </a:pPr>
            <a:endParaRPr sz="1800">
              <a:solidFill>
                <a:srgbClr val="000000"/>
              </a:solidFill>
              <a:latin typeface="Old Standard TT"/>
              <a:ea typeface="Old Standard TT"/>
              <a:cs typeface="Old Standard TT"/>
              <a:sym typeface="Old Standard TT"/>
            </a:endParaRPr>
          </a:p>
          <a:p>
            <a:pPr marL="0" lvl="0" indent="0" algn="l" rtl="0">
              <a:lnSpc>
                <a:spcPct val="115000"/>
              </a:lnSpc>
              <a:spcBef>
                <a:spcPts val="1600"/>
              </a:spcBef>
              <a:spcAft>
                <a:spcPts val="1600"/>
              </a:spcAft>
              <a:buNone/>
            </a:pPr>
            <a:r>
              <a:rPr lang="en" sz="1800">
                <a:solidFill>
                  <a:srgbClr val="000000"/>
                </a:solidFill>
                <a:latin typeface="Old Standard TT"/>
                <a:ea typeface="Old Standard TT"/>
                <a:cs typeface="Old Standard TT"/>
                <a:sym typeface="Old Standard TT"/>
              </a:rPr>
              <a:t>where </a:t>
            </a:r>
            <a:r>
              <a:rPr lang="en" sz="1800" i="1">
                <a:solidFill>
                  <a:srgbClr val="000000"/>
                </a:solidFill>
                <a:latin typeface="Old Standard TT"/>
                <a:ea typeface="Old Standard TT"/>
                <a:cs typeface="Old Standard TT"/>
                <a:sym typeface="Old Standard TT"/>
              </a:rPr>
              <a:t>P</a:t>
            </a:r>
            <a:r>
              <a:rPr lang="en" sz="1800">
                <a:solidFill>
                  <a:srgbClr val="000000"/>
                </a:solidFill>
                <a:latin typeface="Old Standard TT"/>
                <a:ea typeface="Old Standard TT"/>
                <a:cs typeface="Old Standard TT"/>
                <a:sym typeface="Old Standard TT"/>
              </a:rPr>
              <a:t> is the percent, </a:t>
            </a:r>
            <a:r>
              <a:rPr lang="en" sz="1800" i="1">
                <a:solidFill>
                  <a:srgbClr val="000000"/>
                </a:solidFill>
                <a:latin typeface="Old Standard TT"/>
                <a:ea typeface="Old Standard TT"/>
                <a:cs typeface="Old Standard TT"/>
                <a:sym typeface="Old Standard TT"/>
              </a:rPr>
              <a:t>A</a:t>
            </a:r>
            <a:r>
              <a:rPr lang="en" sz="1800">
                <a:solidFill>
                  <a:srgbClr val="000000"/>
                </a:solidFill>
                <a:latin typeface="Old Standard TT"/>
                <a:ea typeface="Old Standard TT"/>
                <a:cs typeface="Old Standard TT"/>
                <a:sym typeface="Old Standard TT"/>
              </a:rPr>
              <a:t> is the amount (or part; the </a:t>
            </a:r>
            <a:r>
              <a:rPr lang="en" sz="1800">
                <a:latin typeface="Old Standard TT"/>
                <a:ea typeface="Old Standard TT"/>
                <a:cs typeface="Old Standard TT"/>
                <a:sym typeface="Old Standard TT"/>
              </a:rPr>
              <a:t>“is”</a:t>
            </a:r>
            <a:r>
              <a:rPr lang="en" sz="1800">
                <a:solidFill>
                  <a:srgbClr val="000000"/>
                </a:solidFill>
                <a:latin typeface="Old Standard TT"/>
                <a:ea typeface="Old Standard TT"/>
                <a:cs typeface="Old Standard TT"/>
                <a:sym typeface="Old Standard TT"/>
              </a:rPr>
              <a:t>), and </a:t>
            </a:r>
            <a:r>
              <a:rPr lang="en" sz="1800" i="1">
                <a:solidFill>
                  <a:srgbClr val="000000"/>
                </a:solidFill>
                <a:latin typeface="Old Standard TT"/>
                <a:ea typeface="Old Standard TT"/>
                <a:cs typeface="Old Standard TT"/>
                <a:sym typeface="Old Standard TT"/>
              </a:rPr>
              <a:t>B</a:t>
            </a:r>
            <a:r>
              <a:rPr lang="en" sz="1800">
                <a:solidFill>
                  <a:srgbClr val="000000"/>
                </a:solidFill>
                <a:latin typeface="Old Standard TT"/>
                <a:ea typeface="Old Standard TT"/>
                <a:cs typeface="Old Standard TT"/>
                <a:sym typeface="Old Standard TT"/>
              </a:rPr>
              <a:t> is the base (or whole; the </a:t>
            </a:r>
            <a:r>
              <a:rPr lang="en" sz="1800">
                <a:latin typeface="Old Standard TT"/>
                <a:ea typeface="Old Standard TT"/>
                <a:cs typeface="Old Standard TT"/>
                <a:sym typeface="Old Standard TT"/>
              </a:rPr>
              <a:t>“of”</a:t>
            </a:r>
            <a:r>
              <a:rPr lang="en" sz="1800">
                <a:solidFill>
                  <a:srgbClr val="000000"/>
                </a:solidFill>
                <a:latin typeface="Old Standard TT"/>
                <a:ea typeface="Old Standard TT"/>
                <a:cs typeface="Old Standard TT"/>
                <a:sym typeface="Old Standard TT"/>
              </a:rPr>
              <a:t>).</a:t>
            </a:r>
            <a:endParaRPr sz="1800">
              <a:solidFill>
                <a:srgbClr val="000000"/>
              </a:solidFill>
              <a:latin typeface="Old Standard TT"/>
              <a:ea typeface="Old Standard TT"/>
              <a:cs typeface="Old Standard TT"/>
              <a:sym typeface="Old Standard TT"/>
            </a:endParaRPr>
          </a:p>
        </p:txBody>
      </p:sp>
      <p:sp>
        <p:nvSpPr>
          <p:cNvPr id="672" name="Google Shape;672;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a:p>
        </p:txBody>
      </p:sp>
      <p:sp>
        <p:nvSpPr>
          <p:cNvPr id="673" name="Google Shape;673;p8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Percentages: Second Way to Solve</a:t>
            </a:r>
            <a:endParaRPr baseline="30000"/>
          </a:p>
        </p:txBody>
      </p:sp>
      <p:sp>
        <p:nvSpPr>
          <p:cNvPr id="674" name="Google Shape;674;p81"/>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675" name="Google Shape;675;p81"/>
          <p:cNvSpPr/>
          <p:nvPr/>
        </p:nvSpPr>
        <p:spPr>
          <a:xfrm>
            <a:off x="5592475" y="2339350"/>
            <a:ext cx="1515300" cy="1061700"/>
          </a:xfrm>
          <a:prstGeom prst="roundRect">
            <a:avLst>
              <a:gd name="adj" fmla="val 16667"/>
            </a:avLst>
          </a:prstGeom>
          <a:solidFill>
            <a:srgbClr val="FFFF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6" name="Google Shape;676;p81"/>
          <p:cNvPicPr preferRelativeResize="0"/>
          <p:nvPr/>
        </p:nvPicPr>
        <p:blipFill rotWithShape="1">
          <a:blip r:embed="rId5">
            <a:alphaModFix/>
          </a:blip>
          <a:srcRect l="7557" t="9163" r="3324" b="9163"/>
          <a:stretch/>
        </p:blipFill>
        <p:spPr>
          <a:xfrm>
            <a:off x="5700750" y="2457900"/>
            <a:ext cx="1298775" cy="824600"/>
          </a:xfrm>
          <a:prstGeom prst="rect">
            <a:avLst/>
          </a:prstGeom>
          <a:noFill/>
          <a:ln>
            <a:noFill/>
          </a:ln>
        </p:spPr>
      </p:pic>
      <p:sp>
        <p:nvSpPr>
          <p:cNvPr id="677" name="Google Shape;677;p81"/>
          <p:cNvSpPr txBox="1"/>
          <p:nvPr/>
        </p:nvSpPr>
        <p:spPr>
          <a:xfrm>
            <a:off x="7107775" y="2339350"/>
            <a:ext cx="1298700" cy="10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1"/>
                </a:solidFill>
                <a:latin typeface="Old Standard TT"/>
                <a:ea typeface="Old Standard TT"/>
                <a:cs typeface="Old Standard TT"/>
                <a:sym typeface="Old Standard TT"/>
              </a:rPr>
              <a:t>Figure 29</a:t>
            </a:r>
            <a:r>
              <a:rPr lang="en" sz="1000">
                <a:solidFill>
                  <a:schemeClr val="dk1"/>
                </a:solidFill>
                <a:latin typeface="Old Standard TT"/>
                <a:ea typeface="Old Standard TT"/>
                <a:cs typeface="Old Standard TT"/>
                <a:sym typeface="Old Standard TT"/>
              </a:rPr>
              <a:t>. Percent. Screenshot taken from </a:t>
            </a:r>
            <a:r>
              <a:rPr lang="en" sz="1000" i="1">
                <a:solidFill>
                  <a:schemeClr val="dk1"/>
                </a:solidFill>
                <a:latin typeface="Old Standard TT"/>
                <a:ea typeface="Old Standard TT"/>
                <a:cs typeface="Old Standard TT"/>
                <a:sym typeface="Old Standard TT"/>
              </a:rPr>
              <a:t>TEAS Math Materials</a:t>
            </a:r>
            <a:r>
              <a:rPr lang="en" sz="1000">
                <a:solidFill>
                  <a:schemeClr val="dk1"/>
                </a:solidFill>
                <a:latin typeface="Old Standard TT"/>
                <a:ea typeface="Old Standard TT"/>
                <a:cs typeface="Old Standard TT"/>
                <a:sym typeface="Old Standard TT"/>
              </a:rPr>
              <a:t>, Google Doc by Jenna Carter, 2025.</a:t>
            </a:r>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265500" y="72420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Numbers &amp; Operations</a:t>
            </a:r>
            <a:endParaRPr/>
          </a:p>
        </p:txBody>
      </p:sp>
      <p:sp>
        <p:nvSpPr>
          <p:cNvPr id="111" name="Google Shape;111;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t>Table of Contents</a:t>
            </a:r>
            <a:endParaRPr u="sng"/>
          </a:p>
          <a:p>
            <a:pPr marL="457200" lvl="0" indent="-342900" algn="l" rtl="0">
              <a:spcBef>
                <a:spcPts val="0"/>
              </a:spcBef>
              <a:spcAft>
                <a:spcPts val="0"/>
              </a:spcAft>
              <a:buClr>
                <a:schemeClr val="lt1"/>
              </a:buClr>
              <a:buSzPts val="1800"/>
              <a:buChar char="●"/>
            </a:pPr>
            <a:r>
              <a:rPr lang="en" u="sng">
                <a:solidFill>
                  <a:schemeClr val="accent6"/>
                </a:solidFill>
                <a:hlinkClick r:id="rId3" action="ppaction://hlinksldjump">
                  <a:extLst>
                    <a:ext uri="{A12FA001-AC4F-418D-AE19-62706E023703}">
                      <ahyp:hlinkClr xmlns:ahyp="http://schemas.microsoft.com/office/drawing/2018/hyperlinkcolor" val="tx"/>
                    </a:ext>
                  </a:extLst>
                </a:hlinkClick>
              </a:rPr>
              <a:t>Sets of Numbers</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4" action="ppaction://hlinksldjump">
                  <a:extLst>
                    <a:ext uri="{A12FA001-AC4F-418D-AE19-62706E023703}">
                      <ahyp:hlinkClr xmlns:ahyp="http://schemas.microsoft.com/office/drawing/2018/hyperlinkcolor" val="tx"/>
                    </a:ext>
                  </a:extLst>
                </a:hlinkClick>
              </a:rPr>
              <a:t>Prime vs. Composite Numbers</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5" action="ppaction://hlinksldjump">
                  <a:extLst>
                    <a:ext uri="{A12FA001-AC4F-418D-AE19-62706E023703}">
                      <ahyp:hlinkClr xmlns:ahyp="http://schemas.microsoft.com/office/drawing/2018/hyperlinkcolor" val="tx"/>
                    </a:ext>
                  </a:extLst>
                </a:hlinkClick>
              </a:rPr>
              <a:t>Integers</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6" action="ppaction://hlinksldjump">
                  <a:extLst>
                    <a:ext uri="{A12FA001-AC4F-418D-AE19-62706E023703}">
                      <ahyp:hlinkClr xmlns:ahyp="http://schemas.microsoft.com/office/drawing/2018/hyperlinkcolor" val="tx"/>
                    </a:ext>
                  </a:extLst>
                </a:hlinkClick>
              </a:rPr>
              <a:t>Operations</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7" action="ppaction://hlinksldjump">
                  <a:extLst>
                    <a:ext uri="{A12FA001-AC4F-418D-AE19-62706E023703}">
                      <ahyp:hlinkClr xmlns:ahyp="http://schemas.microsoft.com/office/drawing/2018/hyperlinkcolor" val="tx"/>
                    </a:ext>
                  </a:extLst>
                </a:hlinkClick>
              </a:rPr>
              <a:t>Decimals</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8" action="ppaction://hlinksldjump">
                  <a:extLst>
                    <a:ext uri="{A12FA001-AC4F-418D-AE19-62706E023703}">
                      <ahyp:hlinkClr xmlns:ahyp="http://schemas.microsoft.com/office/drawing/2018/hyperlinkcolor" val="tx"/>
                    </a:ext>
                  </a:extLst>
                </a:hlinkClick>
              </a:rPr>
              <a:t>Scientific Notation</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9" action="ppaction://hlinksldjump">
                  <a:extLst>
                    <a:ext uri="{A12FA001-AC4F-418D-AE19-62706E023703}">
                      <ahyp:hlinkClr xmlns:ahyp="http://schemas.microsoft.com/office/drawing/2018/hyperlinkcolor" val="tx"/>
                    </a:ext>
                  </a:extLst>
                </a:hlinkClick>
              </a:rPr>
              <a:t>Fractions</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10" action="ppaction://hlinksldjump">
                  <a:extLst>
                    <a:ext uri="{A12FA001-AC4F-418D-AE19-62706E023703}">
                      <ahyp:hlinkClr xmlns:ahyp="http://schemas.microsoft.com/office/drawing/2018/hyperlinkcolor" val="tx"/>
                    </a:ext>
                  </a:extLst>
                </a:hlinkClick>
              </a:rPr>
              <a:t>Ratios and Proportions</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11" action="ppaction://hlinksldjump">
                  <a:extLst>
                    <a:ext uri="{A12FA001-AC4F-418D-AE19-62706E023703}">
                      <ahyp:hlinkClr xmlns:ahyp="http://schemas.microsoft.com/office/drawing/2018/hyperlinkcolor" val="tx"/>
                    </a:ext>
                  </a:extLst>
                </a:hlinkClick>
              </a:rPr>
              <a:t>Percentages</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12" action="ppaction://hlinksldjump">
                  <a:extLst>
                    <a:ext uri="{A12FA001-AC4F-418D-AE19-62706E023703}">
                      <ahyp:hlinkClr xmlns:ahyp="http://schemas.microsoft.com/office/drawing/2018/hyperlinkcolor" val="tx"/>
                    </a:ext>
                  </a:extLst>
                </a:hlinkClick>
              </a:rPr>
              <a:t>Rational Numbers</a:t>
            </a:r>
            <a:endParaRPr>
              <a:solidFill>
                <a:schemeClr val="accent6"/>
              </a:solidFill>
            </a:endParaRPr>
          </a:p>
        </p:txBody>
      </p:sp>
      <p:sp>
        <p:nvSpPr>
          <p:cNvPr id="112" name="Google Shape;112;p19"/>
          <p:cNvSpPr txBox="1">
            <a:spLocks noGrp="1"/>
          </p:cNvSpPr>
          <p:nvPr>
            <p:ph type="subTitle" idx="1"/>
          </p:nvPr>
        </p:nvSpPr>
        <p:spPr>
          <a:xfrm>
            <a:off x="265500" y="2126075"/>
            <a:ext cx="4045200" cy="2537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a:t>I know there’s a lot in here. The great things about this workshop are: you can move at your own pace AND you can skip any topics you don’t need to review!</a:t>
            </a:r>
            <a:endParaRPr sz="1700"/>
          </a:p>
          <a:p>
            <a:pPr marL="0" lvl="0" indent="0" algn="ctr" rtl="0">
              <a:lnSpc>
                <a:spcPct val="115000"/>
              </a:lnSpc>
              <a:spcBef>
                <a:spcPts val="1000"/>
              </a:spcBef>
              <a:spcAft>
                <a:spcPts val="0"/>
              </a:spcAft>
              <a:buNone/>
            </a:pPr>
            <a:r>
              <a:rPr lang="en" sz="1700"/>
              <a:t>Any text in this slideshow in the pink color shown in the box to the right are links to other slides in this presentation.</a:t>
            </a:r>
            <a:endParaRPr sz="1700"/>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Percentages: </a:t>
            </a:r>
            <a:r>
              <a:rPr lang="en" u="sng">
                <a:solidFill>
                  <a:schemeClr val="hlink"/>
                </a:solidFill>
                <a:hlinkClick r:id="rId3"/>
              </a:rPr>
              <a:t>Percent Change</a:t>
            </a:r>
            <a:r>
              <a:rPr lang="en" baseline="30000"/>
              <a:t>81</a:t>
            </a:r>
            <a:endParaRPr baseline="30000"/>
          </a:p>
        </p:txBody>
      </p:sp>
      <p:sp>
        <p:nvSpPr>
          <p:cNvPr id="683" name="Google Shape;683;p82"/>
          <p:cNvSpPr txBox="1">
            <a:spLocks noGrp="1"/>
          </p:cNvSpPr>
          <p:nvPr>
            <p:ph type="body" idx="1"/>
          </p:nvPr>
        </p:nvSpPr>
        <p:spPr>
          <a:xfrm>
            <a:off x="311700" y="1171600"/>
            <a:ext cx="2957700" cy="3350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Percent change</a:t>
            </a:r>
            <a:r>
              <a:rPr lang="en"/>
              <a:t> problems involve a change from an original amount.</a:t>
            </a:r>
            <a:endParaRPr/>
          </a:p>
          <a:p>
            <a:pPr marL="0" lvl="0" indent="0" algn="l" rtl="0">
              <a:spcBef>
                <a:spcPts val="1600"/>
              </a:spcBef>
              <a:spcAft>
                <a:spcPts val="0"/>
              </a:spcAft>
              <a:buNone/>
            </a:pPr>
            <a:r>
              <a:rPr lang="en"/>
              <a:t>The formula for percent change is in the orange box.</a:t>
            </a:r>
            <a:endParaRPr/>
          </a:p>
          <a:p>
            <a:pPr marL="0" lvl="0" indent="0" algn="l" rtl="0">
              <a:spcBef>
                <a:spcPts val="1600"/>
              </a:spcBef>
              <a:spcAft>
                <a:spcPts val="1600"/>
              </a:spcAft>
              <a:buNone/>
            </a:pPr>
            <a:r>
              <a:rPr lang="en" u="sng">
                <a:solidFill>
                  <a:schemeClr val="hlink"/>
                </a:solidFill>
                <a:hlinkClick r:id="rId4"/>
              </a:rPr>
              <a:t>Practice</a:t>
            </a:r>
            <a:r>
              <a:rPr lang="en" baseline="30000"/>
              <a:t>82</a:t>
            </a:r>
            <a:r>
              <a:rPr lang="en"/>
              <a:t> for percent change.</a:t>
            </a:r>
            <a:endParaRPr/>
          </a:p>
        </p:txBody>
      </p:sp>
      <p:sp>
        <p:nvSpPr>
          <p:cNvPr id="684" name="Google Shape;684;p82"/>
          <p:cNvSpPr txBox="1"/>
          <p:nvPr/>
        </p:nvSpPr>
        <p:spPr>
          <a:xfrm>
            <a:off x="3558150" y="3367900"/>
            <a:ext cx="5094300" cy="11541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700" b="1">
                <a:solidFill>
                  <a:schemeClr val="dk1"/>
                </a:solidFill>
                <a:latin typeface="Gloria Hallelujah"/>
                <a:ea typeface="Gloria Hallelujah"/>
                <a:cs typeface="Gloria Hallelujah"/>
                <a:sym typeface="Gloria Hallelujah"/>
              </a:rPr>
              <a:t>Note:</a:t>
            </a:r>
            <a:endParaRPr sz="17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1600"/>
              </a:spcAft>
              <a:buClr>
                <a:schemeClr val="dk1"/>
              </a:buClr>
              <a:buSzPts val="1100"/>
              <a:buFont typeface="Arial"/>
              <a:buNone/>
            </a:pPr>
            <a:r>
              <a:rPr lang="en" sz="1700">
                <a:solidFill>
                  <a:schemeClr val="dk1"/>
                </a:solidFill>
                <a:latin typeface="Old Standard TT"/>
                <a:ea typeface="Old Standard TT"/>
                <a:cs typeface="Old Standard TT"/>
                <a:sym typeface="Old Standard TT"/>
              </a:rPr>
              <a:t>Key terms associated with percent change problems include “discount,” “sales tax,” and “markup.”</a:t>
            </a:r>
            <a:endParaRPr sz="1700">
              <a:latin typeface="Old Standard TT"/>
              <a:ea typeface="Old Standard TT"/>
              <a:cs typeface="Old Standard TT"/>
              <a:sym typeface="Old Standard TT"/>
            </a:endParaRPr>
          </a:p>
        </p:txBody>
      </p:sp>
      <p:sp>
        <p:nvSpPr>
          <p:cNvPr id="685" name="Google Shape;685;p82"/>
          <p:cNvSpPr/>
          <p:nvPr/>
        </p:nvSpPr>
        <p:spPr>
          <a:xfrm>
            <a:off x="3378300" y="1171612"/>
            <a:ext cx="5454000" cy="1576500"/>
          </a:xfrm>
          <a:prstGeom prst="roundRect">
            <a:avLst>
              <a:gd name="adj" fmla="val 16667"/>
            </a:avLst>
          </a:prstGeom>
          <a:solidFill>
            <a:srgbClr val="FFFF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6" name="Google Shape;686;p82"/>
          <p:cNvPicPr preferRelativeResize="0"/>
          <p:nvPr/>
        </p:nvPicPr>
        <p:blipFill rotWithShape="1">
          <a:blip r:embed="rId5">
            <a:alphaModFix/>
          </a:blip>
          <a:srcRect l="5203" t="8282" r="4462" b="16080"/>
          <a:stretch/>
        </p:blipFill>
        <p:spPr>
          <a:xfrm>
            <a:off x="3482450" y="1382776"/>
            <a:ext cx="5245689" cy="1154138"/>
          </a:xfrm>
          <a:prstGeom prst="rect">
            <a:avLst/>
          </a:prstGeom>
          <a:noFill/>
          <a:ln>
            <a:noFill/>
          </a:ln>
        </p:spPr>
      </p:pic>
      <p:sp>
        <p:nvSpPr>
          <p:cNvPr id="687" name="Google Shape;687;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sp>
        <p:nvSpPr>
          <p:cNvPr id="688" name="Google Shape;688;p82"/>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689" name="Google Shape;689;p82"/>
          <p:cNvSpPr txBox="1"/>
          <p:nvPr/>
        </p:nvSpPr>
        <p:spPr>
          <a:xfrm>
            <a:off x="3378300" y="2748100"/>
            <a:ext cx="54540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1"/>
                </a:solidFill>
                <a:latin typeface="Old Standard TT"/>
                <a:ea typeface="Old Standard TT"/>
                <a:cs typeface="Old Standard TT"/>
                <a:sym typeface="Old Standard TT"/>
              </a:rPr>
              <a:t>Figure 30</a:t>
            </a:r>
            <a:r>
              <a:rPr lang="en" sz="1000">
                <a:solidFill>
                  <a:schemeClr val="dk1"/>
                </a:solidFill>
                <a:latin typeface="Old Standard TT"/>
                <a:ea typeface="Old Standard TT"/>
                <a:cs typeface="Old Standard TT"/>
                <a:sym typeface="Old Standard TT"/>
              </a:rPr>
              <a:t>. Percent change formulas. Screenshot taken from </a:t>
            </a:r>
            <a:r>
              <a:rPr lang="en" sz="1000" i="1">
                <a:solidFill>
                  <a:schemeClr val="dk1"/>
                </a:solidFill>
                <a:latin typeface="Old Standard TT"/>
                <a:ea typeface="Old Standard TT"/>
                <a:cs typeface="Old Standard TT"/>
                <a:sym typeface="Old Standard TT"/>
              </a:rPr>
              <a:t>TEAS Math Materials</a:t>
            </a:r>
            <a:r>
              <a:rPr lang="en" sz="1000">
                <a:solidFill>
                  <a:schemeClr val="dk1"/>
                </a:solidFill>
                <a:latin typeface="Old Standard TT"/>
                <a:ea typeface="Old Standard TT"/>
                <a:cs typeface="Old Standard TT"/>
                <a:sym typeface="Old Standard TT"/>
              </a:rPr>
              <a:t>, Google Doc by Jenna Carter, 2025.</a:t>
            </a:r>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8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Percentages: Reminder</a:t>
            </a:r>
            <a:endParaRPr baseline="30000"/>
          </a:p>
        </p:txBody>
      </p:sp>
      <p:sp>
        <p:nvSpPr>
          <p:cNvPr id="695" name="Google Shape;695;p83"/>
          <p:cNvSpPr txBox="1">
            <a:spLocks noGrp="1"/>
          </p:cNvSpPr>
          <p:nvPr>
            <p:ph type="body" idx="1"/>
          </p:nvPr>
        </p:nvSpPr>
        <p:spPr>
          <a:xfrm>
            <a:off x="311700" y="1171600"/>
            <a:ext cx="8520600" cy="3350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That’s it for the percentages part of the slideshow.</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b="1"/>
          </a:p>
        </p:txBody>
      </p:sp>
      <p:sp>
        <p:nvSpPr>
          <p:cNvPr id="696" name="Google Shape;696;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84"/>
          <p:cNvSpPr txBox="1">
            <a:spLocks noGrp="1"/>
          </p:cNvSpPr>
          <p:nvPr>
            <p:ph type="body" idx="1"/>
          </p:nvPr>
        </p:nvSpPr>
        <p:spPr>
          <a:xfrm>
            <a:off x="311700" y="1171600"/>
            <a:ext cx="47787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you may be asked to do with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rational numbers</a:t>
            </a:r>
            <a:r>
              <a:rPr lang="en"/>
              <a:t>:</a:t>
            </a:r>
            <a:endParaRPr/>
          </a:p>
          <a:p>
            <a:pPr marL="457200" lvl="0" indent="-342900" algn="l" rtl="0">
              <a:spcBef>
                <a:spcPts val="0"/>
              </a:spcBef>
              <a:spcAft>
                <a:spcPts val="0"/>
              </a:spcAft>
              <a:buSzPts val="1800"/>
              <a:buChar char="●"/>
            </a:pPr>
            <a:r>
              <a:rPr lang="en"/>
              <a:t>Convert between forms (percents, fractions, decimals)</a:t>
            </a:r>
            <a:endParaRPr/>
          </a:p>
          <a:p>
            <a:pPr marL="457200" lvl="0" indent="-342900" algn="l" rtl="0">
              <a:spcBef>
                <a:spcPts val="0"/>
              </a:spcBef>
              <a:spcAft>
                <a:spcPts val="0"/>
              </a:spcAft>
              <a:buSzPts val="1800"/>
              <a:buChar char="●"/>
            </a:pPr>
            <a:r>
              <a:rPr lang="en"/>
              <a:t>Compare by value</a:t>
            </a:r>
            <a:endParaRPr/>
          </a:p>
          <a:p>
            <a:pPr marL="457200" lvl="0" indent="-342900" algn="l" rtl="0">
              <a:spcBef>
                <a:spcPts val="0"/>
              </a:spcBef>
              <a:spcAft>
                <a:spcPts val="0"/>
              </a:spcAft>
              <a:buSzPts val="1800"/>
              <a:buChar char="●"/>
            </a:pPr>
            <a:r>
              <a:rPr lang="en"/>
              <a:t>Order from least to greatest (or greatest to least)</a:t>
            </a:r>
            <a:endParaRPr/>
          </a:p>
          <a:p>
            <a:pPr marL="0" lvl="0" indent="0" algn="l" rtl="0">
              <a:spcBef>
                <a:spcPts val="1600"/>
              </a:spcBef>
              <a:spcAft>
                <a:spcPts val="1600"/>
              </a:spcAft>
              <a:buNone/>
            </a:pPr>
            <a:r>
              <a:rPr lang="en"/>
              <a:t>We will review all of these processes in the next few slides.</a:t>
            </a:r>
            <a:endParaRPr/>
          </a:p>
        </p:txBody>
      </p:sp>
      <p:sp>
        <p:nvSpPr>
          <p:cNvPr id="702" name="Google Shape;702;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72</a:t>
            </a:fld>
            <a:endParaRPr/>
          </a:p>
        </p:txBody>
      </p:sp>
      <p:sp>
        <p:nvSpPr>
          <p:cNvPr id="703" name="Google Shape;703;p8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a:t>
            </a:r>
            <a:endParaRPr baseline="30000"/>
          </a:p>
        </p:txBody>
      </p:sp>
      <p:pic>
        <p:nvPicPr>
          <p:cNvPr id="704" name="Google Shape;704;p84" title="image.png"/>
          <p:cNvPicPr preferRelativeResize="0"/>
          <p:nvPr/>
        </p:nvPicPr>
        <p:blipFill>
          <a:blip r:embed="rId4">
            <a:alphaModFix/>
          </a:blip>
          <a:stretch>
            <a:fillRect/>
          </a:stretch>
        </p:blipFill>
        <p:spPr>
          <a:xfrm>
            <a:off x="5462975" y="1171675"/>
            <a:ext cx="3369325" cy="2526999"/>
          </a:xfrm>
          <a:prstGeom prst="rect">
            <a:avLst/>
          </a:prstGeom>
          <a:noFill/>
          <a:ln>
            <a:noFill/>
          </a:ln>
        </p:spPr>
      </p:pic>
      <p:sp>
        <p:nvSpPr>
          <p:cNvPr id="705" name="Google Shape;705;p84"/>
          <p:cNvSpPr txBox="1"/>
          <p:nvPr/>
        </p:nvSpPr>
        <p:spPr>
          <a:xfrm>
            <a:off x="5505575" y="3698675"/>
            <a:ext cx="3326700" cy="9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31</a:t>
            </a:r>
            <a:r>
              <a:rPr lang="en" sz="1000">
                <a:latin typeface="Old Standard TT"/>
                <a:ea typeface="Old Standard TT"/>
                <a:cs typeface="Old Standard TT"/>
                <a:sym typeface="Old Standard TT"/>
              </a:rPr>
              <a:t>. Forms of rational numbers. Adap</a:t>
            </a:r>
            <a:r>
              <a:rPr lang="en" sz="1000">
                <a:solidFill>
                  <a:srgbClr val="0F0F0F"/>
                </a:solidFill>
                <a:latin typeface="Old Standard TT"/>
                <a:ea typeface="Old Standard TT"/>
                <a:cs typeface="Old Standard TT"/>
                <a:sym typeface="Old Standard TT"/>
              </a:rPr>
              <a:t>ted from </a:t>
            </a:r>
            <a:r>
              <a:rPr lang="en" sz="1000" i="1">
                <a:solidFill>
                  <a:srgbClr val="0F0F0F"/>
                </a:solidFill>
                <a:latin typeface="Old Standard TT"/>
                <a:ea typeface="Old Standard TT"/>
                <a:cs typeface="Old Standard TT"/>
                <a:sym typeface="Old Standard TT"/>
              </a:rPr>
              <a:t>Converting Fractions to Percent: Steps, Formula, Table, Examples, FAQs</a:t>
            </a:r>
            <a:r>
              <a:rPr lang="en" sz="1000">
                <a:solidFill>
                  <a:srgbClr val="0F0F0F"/>
                </a:solidFill>
                <a:latin typeface="Old Standard TT"/>
                <a:ea typeface="Old Standard TT"/>
                <a:cs typeface="Old Standard TT"/>
                <a:sym typeface="Old Standard TT"/>
              </a:rPr>
              <a:t>, retri</a:t>
            </a:r>
            <a:r>
              <a:rPr lang="en" sz="1000">
                <a:latin typeface="Old Standard TT"/>
                <a:ea typeface="Old Standard TT"/>
                <a:cs typeface="Old Standard TT"/>
                <a:sym typeface="Old Standard TT"/>
              </a:rPr>
              <a:t>eved from </a:t>
            </a:r>
            <a:r>
              <a:rPr lang="en" sz="1000" u="sng">
                <a:solidFill>
                  <a:schemeClr val="hlink"/>
                </a:solidFill>
                <a:latin typeface="Old Standard TT"/>
                <a:ea typeface="Old Standard TT"/>
                <a:cs typeface="Old Standard TT"/>
                <a:sym typeface="Old Standard TT"/>
                <a:hlinkClick r:id="rId5"/>
              </a:rPr>
              <a:t>https://www.splashlearn.com/math-vocabulary/fraction-to-percent</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85"/>
          <p:cNvSpPr txBox="1">
            <a:spLocks noGrp="1"/>
          </p:cNvSpPr>
          <p:nvPr>
            <p:ph type="body" idx="1"/>
          </p:nvPr>
        </p:nvSpPr>
        <p:spPr>
          <a:xfrm>
            <a:off x="311700" y="1171600"/>
            <a:ext cx="42603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t>Let’s start with the easiest conversions among rational numbers: </a:t>
            </a:r>
            <a:r>
              <a:rPr lang="en" sz="1700" u="sng">
                <a:solidFill>
                  <a:schemeClr val="accent5"/>
                </a:solidFill>
                <a:hlinkClick r:id="rId3">
                  <a:extLst>
                    <a:ext uri="{A12FA001-AC4F-418D-AE19-62706E023703}">
                      <ahyp:hlinkClr xmlns:ahyp="http://schemas.microsoft.com/office/drawing/2018/hyperlinkcolor" val="tx"/>
                    </a:ext>
                  </a:extLst>
                </a:hlinkClick>
              </a:rPr>
              <a:t>decimals to percents</a:t>
            </a:r>
            <a:r>
              <a:rPr lang="en" sz="1700" baseline="30000"/>
              <a:t>83</a:t>
            </a:r>
            <a:r>
              <a:rPr lang="en" sz="1700"/>
              <a:t> and </a:t>
            </a:r>
            <a:r>
              <a:rPr lang="en" sz="1700" u="sng">
                <a:solidFill>
                  <a:schemeClr val="accent5"/>
                </a:solidFill>
                <a:hlinkClick r:id="rId4">
                  <a:extLst>
                    <a:ext uri="{A12FA001-AC4F-418D-AE19-62706E023703}">
                      <ahyp:hlinkClr xmlns:ahyp="http://schemas.microsoft.com/office/drawing/2018/hyperlinkcolor" val="tx"/>
                    </a:ext>
                  </a:extLst>
                </a:hlinkClick>
              </a:rPr>
              <a:t>percents to decimals</a:t>
            </a:r>
            <a:r>
              <a:rPr lang="en" sz="1700" baseline="30000"/>
              <a:t>84</a:t>
            </a:r>
            <a:r>
              <a:rPr lang="en" sz="1700"/>
              <a:t>.</a:t>
            </a:r>
            <a:endParaRPr sz="1700"/>
          </a:p>
          <a:p>
            <a:pPr marL="0" lvl="0" indent="0" algn="l" rtl="0">
              <a:spcBef>
                <a:spcPts val="1600"/>
              </a:spcBef>
              <a:spcAft>
                <a:spcPts val="1600"/>
              </a:spcAft>
              <a:buNone/>
            </a:pPr>
            <a:r>
              <a:rPr lang="en" sz="1700"/>
              <a:t>When converting between these forms, all you need to do is move the decimal point two places to the left or two places to the right. You just have to remember which way to go! (See my note on the next slide.)</a:t>
            </a:r>
            <a:endParaRPr/>
          </a:p>
        </p:txBody>
      </p:sp>
      <p:sp>
        <p:nvSpPr>
          <p:cNvPr id="711" name="Google Shape;711;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73</a:t>
            </a:fld>
            <a:endParaRPr/>
          </a:p>
        </p:txBody>
      </p:sp>
      <p:sp>
        <p:nvSpPr>
          <p:cNvPr id="712" name="Google Shape;712;p8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Converting between Forms</a:t>
            </a:r>
            <a:endParaRPr/>
          </a:p>
        </p:txBody>
      </p:sp>
      <p:sp>
        <p:nvSpPr>
          <p:cNvPr id="713" name="Google Shape;713;p85"/>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pic>
        <p:nvPicPr>
          <p:cNvPr id="714" name="Google Shape;714;p85" title="image.png"/>
          <p:cNvPicPr preferRelativeResize="0"/>
          <p:nvPr/>
        </p:nvPicPr>
        <p:blipFill>
          <a:blip r:embed="rId5">
            <a:alphaModFix/>
          </a:blip>
          <a:stretch>
            <a:fillRect/>
          </a:stretch>
        </p:blipFill>
        <p:spPr>
          <a:xfrm>
            <a:off x="4818600" y="1171600"/>
            <a:ext cx="4013700" cy="1928253"/>
          </a:xfrm>
          <a:prstGeom prst="rect">
            <a:avLst/>
          </a:prstGeom>
          <a:noFill/>
          <a:ln w="9525" cap="flat" cmpd="sng">
            <a:solidFill>
              <a:srgbClr val="999999"/>
            </a:solidFill>
            <a:prstDash val="solid"/>
            <a:round/>
            <a:headEnd type="none" w="sm" len="sm"/>
            <a:tailEnd type="none" w="sm" len="sm"/>
          </a:ln>
        </p:spPr>
      </p:pic>
      <p:sp>
        <p:nvSpPr>
          <p:cNvPr id="715" name="Google Shape;715;p85"/>
          <p:cNvSpPr txBox="1"/>
          <p:nvPr/>
        </p:nvSpPr>
        <p:spPr>
          <a:xfrm>
            <a:off x="6059325" y="3099850"/>
            <a:ext cx="2772900" cy="1106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32</a:t>
            </a:r>
            <a:r>
              <a:rPr lang="en" sz="1000">
                <a:latin typeface="Old Standard TT"/>
                <a:ea typeface="Old Standard TT"/>
                <a:cs typeface="Old Standard TT"/>
                <a:sym typeface="Old Standard TT"/>
              </a:rPr>
              <a:t>. Decimal percent conversion. Adapted from </a:t>
            </a:r>
            <a:r>
              <a:rPr lang="en" sz="1000" i="1">
                <a:latin typeface="Old Standard TT"/>
                <a:ea typeface="Old Standard TT"/>
                <a:cs typeface="Old Standard TT"/>
                <a:sym typeface="Old Standard TT"/>
              </a:rPr>
              <a:t>Step-by-Step Guide: Decimal to Percent Conversion</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https://www.vedantu.com/maths/convert-decimal-to-percentage</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7"/>
              </a:rPr>
              <a:t>Vedantu.com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716" name="Google Shape;716;p85"/>
          <p:cNvSpPr txBox="1"/>
          <p:nvPr/>
        </p:nvSpPr>
        <p:spPr>
          <a:xfrm>
            <a:off x="311700" y="3962200"/>
            <a:ext cx="6357600" cy="50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700" u="sng">
                <a:solidFill>
                  <a:schemeClr val="accent5"/>
                </a:solidFill>
                <a:latin typeface="Old Standard TT"/>
                <a:ea typeface="Old Standard TT"/>
                <a:cs typeface="Old Standard TT"/>
                <a:sym typeface="Old Standard TT"/>
                <a:hlinkClick r:id="rId8">
                  <a:extLst>
                    <a:ext uri="{A12FA001-AC4F-418D-AE19-62706E023703}">
                      <ahyp:hlinkClr xmlns:ahyp="http://schemas.microsoft.com/office/drawing/2018/hyperlinkcolor" val="tx"/>
                    </a:ext>
                  </a:extLst>
                </a:hlinkClick>
              </a:rPr>
              <a:t>Practice</a:t>
            </a:r>
            <a:r>
              <a:rPr lang="en" sz="1700" baseline="30000">
                <a:solidFill>
                  <a:schemeClr val="dk1"/>
                </a:solidFill>
                <a:latin typeface="Old Standard TT"/>
                <a:ea typeface="Old Standard TT"/>
                <a:cs typeface="Old Standard TT"/>
                <a:sym typeface="Old Standard TT"/>
              </a:rPr>
              <a:t>85</a:t>
            </a:r>
            <a:r>
              <a:rPr lang="en" sz="1700">
                <a:solidFill>
                  <a:schemeClr val="dk1"/>
                </a:solidFill>
                <a:latin typeface="Old Standard TT"/>
                <a:ea typeface="Old Standard TT"/>
                <a:cs typeface="Old Standard TT"/>
                <a:sym typeface="Old Standard TT"/>
              </a:rPr>
              <a:t> for converting between decimals and percents.</a:t>
            </a:r>
            <a:endParaRPr sz="1700">
              <a:solidFill>
                <a:schemeClr val="dk1"/>
              </a:solidFill>
              <a:latin typeface="Old Standard TT"/>
              <a:ea typeface="Old Standard TT"/>
              <a:cs typeface="Old Standard TT"/>
              <a:sym typeface="Old Standard T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other day, I noticed that a percent symbol looks like a rotated division symbol. Maybe that can help you remember that to get from percent to decimal form, you divide the percent by 100!</a:t>
            </a:r>
            <a:endParaRPr/>
          </a:p>
          <a:p>
            <a:pPr marL="0" lvl="0" indent="0" algn="l" rtl="0">
              <a:spcBef>
                <a:spcPts val="0"/>
              </a:spcBef>
              <a:spcAft>
                <a:spcPts val="0"/>
              </a:spcAft>
              <a:buNone/>
            </a:pPr>
            <a:endParaRPr/>
          </a:p>
          <a:p>
            <a:pPr marL="0" lvl="0" indent="457200" algn="l" rtl="0">
              <a:spcBef>
                <a:spcPts val="0"/>
              </a:spcBef>
              <a:spcAft>
                <a:spcPts val="0"/>
              </a:spcAft>
              <a:buNone/>
            </a:pPr>
            <a:r>
              <a:rPr lang="en" sz="6400" b="1">
                <a:solidFill>
                  <a:schemeClr val="lt2"/>
                </a:solidFill>
                <a:latin typeface="Gloria Hallelujah"/>
                <a:ea typeface="Gloria Hallelujah"/>
                <a:cs typeface="Gloria Hallelujah"/>
                <a:sym typeface="Gloria Hallelujah"/>
              </a:rPr>
              <a:t>75     = 75    100</a:t>
            </a:r>
            <a:endParaRPr b="1">
              <a:solidFill>
                <a:srgbClr val="0F0F0F"/>
              </a:solidFill>
            </a:endParaRPr>
          </a:p>
          <a:p>
            <a:pPr marL="0" lvl="0" indent="0" algn="l" rtl="0">
              <a:spcBef>
                <a:spcPts val="1600"/>
              </a:spcBef>
              <a:spcAft>
                <a:spcPts val="1600"/>
              </a:spcAft>
              <a:buNone/>
            </a:pPr>
            <a:r>
              <a:rPr lang="en">
                <a:solidFill>
                  <a:srgbClr val="0F0F0F"/>
                </a:solidFill>
              </a:rPr>
              <a:t>If that helps, that’s great! If not, don’t worry about it.</a:t>
            </a:r>
            <a:endParaRPr>
              <a:solidFill>
                <a:srgbClr val="0F0F0F"/>
              </a:solidFill>
            </a:endParaRPr>
          </a:p>
        </p:txBody>
      </p:sp>
      <p:sp>
        <p:nvSpPr>
          <p:cNvPr id="722" name="Google Shape;722;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74</a:t>
            </a:fld>
            <a:endParaRPr/>
          </a:p>
        </p:txBody>
      </p:sp>
      <p:sp>
        <p:nvSpPr>
          <p:cNvPr id="723" name="Google Shape;723;p8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Converting between Forms</a:t>
            </a:r>
            <a:endParaRPr/>
          </a:p>
        </p:txBody>
      </p:sp>
      <p:sp>
        <p:nvSpPr>
          <p:cNvPr id="724" name="Google Shape;724;p86"/>
          <p:cNvSpPr/>
          <p:nvPr/>
        </p:nvSpPr>
        <p:spPr>
          <a:xfrm>
            <a:off x="5409725" y="2361250"/>
            <a:ext cx="1661400" cy="1373700"/>
          </a:xfrm>
          <a:prstGeom prst="mathDivide">
            <a:avLst>
              <a:gd name="adj1" fmla="val 23520"/>
              <a:gd name="adj2" fmla="val 5880"/>
              <a:gd name="adj3"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725" name="Google Shape;725;p86"/>
          <p:cNvSpPr/>
          <p:nvPr/>
        </p:nvSpPr>
        <p:spPr>
          <a:xfrm rot="-2700000">
            <a:off x="1690821" y="2361209"/>
            <a:ext cx="1661418" cy="1373767"/>
          </a:xfrm>
          <a:prstGeom prst="mathDivide">
            <a:avLst>
              <a:gd name="adj1" fmla="val 23520"/>
              <a:gd name="adj2" fmla="val 5880"/>
              <a:gd name="adj3"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726" name="Google Shape;726;p86"/>
          <p:cNvSpPr/>
          <p:nvPr/>
        </p:nvSpPr>
        <p:spPr>
          <a:xfrm rot="7000373">
            <a:off x="5825073" y="2475878"/>
            <a:ext cx="213858" cy="191721"/>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727" name="Google Shape;727;p86"/>
          <p:cNvSpPr/>
          <p:nvPr/>
        </p:nvSpPr>
        <p:spPr>
          <a:xfrm>
            <a:off x="3088225" y="2225650"/>
            <a:ext cx="2811350" cy="330125"/>
          </a:xfrm>
          <a:custGeom>
            <a:avLst/>
            <a:gdLst/>
            <a:ahLst/>
            <a:cxnLst/>
            <a:rect l="l" t="t" r="r" b="b"/>
            <a:pathLst>
              <a:path w="112454" h="13205" extrusionOk="0">
                <a:moveTo>
                  <a:pt x="0" y="13205"/>
                </a:moveTo>
                <a:cubicBezTo>
                  <a:pt x="8590" y="11004"/>
                  <a:pt x="32800" y="0"/>
                  <a:pt x="51542" y="0"/>
                </a:cubicBezTo>
                <a:cubicBezTo>
                  <a:pt x="70284" y="0"/>
                  <a:pt x="102302" y="11004"/>
                  <a:pt x="112454" y="13205"/>
                </a:cubicBezTo>
              </a:path>
            </a:pathLst>
          </a:custGeom>
          <a:noFill/>
          <a:ln w="19050" cap="flat" cmpd="sng">
            <a:solidFill>
              <a:schemeClr val="accent3"/>
            </a:solidFill>
            <a:prstDash val="solid"/>
            <a:round/>
            <a:headEnd type="none" w="med" len="med"/>
            <a:tailEnd type="none" w="med" len="med"/>
          </a:ln>
        </p:spPr>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87"/>
          <p:cNvSpPr txBox="1">
            <a:spLocks noGrp="1"/>
          </p:cNvSpPr>
          <p:nvPr>
            <p:ph type="body" idx="1"/>
          </p:nvPr>
        </p:nvSpPr>
        <p:spPr>
          <a:xfrm>
            <a:off x="311700" y="1171600"/>
            <a:ext cx="45018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For fraction to decimal, divide the numerator by the denominator. That’s it!</a:t>
            </a:r>
            <a:endParaRPr sz="1700"/>
          </a:p>
          <a:p>
            <a:pPr marL="0" lvl="0" indent="0" algn="l" rtl="0">
              <a:spcBef>
                <a:spcPts val="1000"/>
              </a:spcBef>
              <a:spcAft>
                <a:spcPts val="0"/>
              </a:spcAft>
              <a:buNone/>
            </a:pPr>
            <a:r>
              <a:rPr lang="en" sz="1700"/>
              <a:t>For </a:t>
            </a:r>
            <a:r>
              <a:rPr lang="en" sz="1700" u="sng">
                <a:solidFill>
                  <a:schemeClr val="accent5"/>
                </a:solidFill>
                <a:hlinkClick r:id="rId3">
                  <a:extLst>
                    <a:ext uri="{A12FA001-AC4F-418D-AE19-62706E023703}">
                      <ahyp:hlinkClr xmlns:ahyp="http://schemas.microsoft.com/office/drawing/2018/hyperlinkcolor" val="tx"/>
                    </a:ext>
                  </a:extLst>
                </a:hlinkClick>
              </a:rPr>
              <a:t>decimal to fraction</a:t>
            </a:r>
            <a:r>
              <a:rPr lang="en" sz="1700" baseline="30000"/>
              <a:t>86</a:t>
            </a:r>
            <a:r>
              <a:rPr lang="en" sz="1700"/>
              <a:t>, put the decimal over the appropriate base-10 power, then simplify if possible.</a:t>
            </a:r>
            <a:endParaRPr sz="1700"/>
          </a:p>
          <a:p>
            <a:pPr marL="457200" lvl="0" indent="-336550" algn="l" rtl="0">
              <a:spcBef>
                <a:spcPts val="0"/>
              </a:spcBef>
              <a:spcAft>
                <a:spcPts val="0"/>
              </a:spcAft>
              <a:buSzPts val="1700"/>
              <a:buChar char="●"/>
            </a:pPr>
            <a:r>
              <a:rPr lang="en" sz="1700"/>
              <a:t>The denominator should have as many zeroes as there are decimal places in the original value.</a:t>
            </a:r>
            <a:endParaRPr sz="1700"/>
          </a:p>
          <a:p>
            <a:pPr marL="0" lvl="0" indent="0" algn="l" rtl="0">
              <a:spcBef>
                <a:spcPts val="1600"/>
              </a:spcBef>
              <a:spcAft>
                <a:spcPts val="1600"/>
              </a:spcAft>
              <a:buNone/>
            </a:pPr>
            <a:r>
              <a:rPr lang="en" sz="1700"/>
              <a:t>Practice for </a:t>
            </a:r>
            <a:r>
              <a:rPr lang="en" sz="1700" u="sng">
                <a:solidFill>
                  <a:schemeClr val="accent5"/>
                </a:solidFill>
                <a:hlinkClick r:id="rId4">
                  <a:extLst>
                    <a:ext uri="{A12FA001-AC4F-418D-AE19-62706E023703}">
                      <ahyp:hlinkClr xmlns:ahyp="http://schemas.microsoft.com/office/drawing/2018/hyperlinkcolor" val="tx"/>
                    </a:ext>
                  </a:extLst>
                </a:hlinkClick>
              </a:rPr>
              <a:t>converting fractions to decimals</a:t>
            </a:r>
            <a:r>
              <a:rPr lang="en" sz="1700" baseline="30000"/>
              <a:t>87</a:t>
            </a:r>
            <a:r>
              <a:rPr lang="en" sz="1700"/>
              <a:t> and </a:t>
            </a:r>
            <a:r>
              <a:rPr lang="en" sz="1700" u="sng">
                <a:solidFill>
                  <a:schemeClr val="accent5"/>
                </a:solidFill>
                <a:hlinkClick r:id="rId5">
                  <a:extLst>
                    <a:ext uri="{A12FA001-AC4F-418D-AE19-62706E023703}">
                      <ahyp:hlinkClr xmlns:ahyp="http://schemas.microsoft.com/office/drawing/2018/hyperlinkcolor" val="tx"/>
                    </a:ext>
                  </a:extLst>
                </a:hlinkClick>
              </a:rPr>
              <a:t>converting decimals to fractions</a:t>
            </a:r>
            <a:r>
              <a:rPr lang="en" sz="1700" baseline="30000"/>
              <a:t>88</a:t>
            </a:r>
            <a:r>
              <a:rPr lang="en" sz="1700"/>
              <a:t>.</a:t>
            </a:r>
            <a:endParaRPr sz="1700"/>
          </a:p>
        </p:txBody>
      </p:sp>
      <p:sp>
        <p:nvSpPr>
          <p:cNvPr id="733" name="Google Shape;733;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75</a:t>
            </a:fld>
            <a:endParaRPr/>
          </a:p>
        </p:txBody>
      </p:sp>
      <p:sp>
        <p:nvSpPr>
          <p:cNvPr id="734" name="Google Shape;734;p8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Converting between Forms</a:t>
            </a:r>
            <a:endParaRPr/>
          </a:p>
        </p:txBody>
      </p:sp>
      <p:sp>
        <p:nvSpPr>
          <p:cNvPr id="735" name="Google Shape;735;p87"/>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pic>
        <p:nvPicPr>
          <p:cNvPr id="736" name="Google Shape;736;p87"/>
          <p:cNvPicPr preferRelativeResize="0"/>
          <p:nvPr/>
        </p:nvPicPr>
        <p:blipFill>
          <a:blip r:embed="rId6">
            <a:alphaModFix/>
          </a:blip>
          <a:stretch>
            <a:fillRect/>
          </a:stretch>
        </p:blipFill>
        <p:spPr>
          <a:xfrm>
            <a:off x="5147600" y="1171600"/>
            <a:ext cx="3684700" cy="2425550"/>
          </a:xfrm>
          <a:prstGeom prst="rect">
            <a:avLst/>
          </a:prstGeom>
          <a:noFill/>
          <a:ln>
            <a:noFill/>
          </a:ln>
        </p:spPr>
      </p:pic>
      <p:sp>
        <p:nvSpPr>
          <p:cNvPr id="737" name="Google Shape;737;p87"/>
          <p:cNvSpPr txBox="1"/>
          <p:nvPr/>
        </p:nvSpPr>
        <p:spPr>
          <a:xfrm>
            <a:off x="6161400" y="3597150"/>
            <a:ext cx="2670900" cy="9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33</a:t>
            </a:r>
            <a:r>
              <a:rPr lang="en" sz="1000">
                <a:latin typeface="Old Standard TT"/>
                <a:ea typeface="Old Standard TT"/>
                <a:cs typeface="Old Standard TT"/>
                <a:sym typeface="Old Standard TT"/>
              </a:rPr>
              <a:t>. Decimal to fraction. Adapted from </a:t>
            </a:r>
            <a:r>
              <a:rPr lang="en" sz="1000" i="1">
                <a:latin typeface="Old Standard TT"/>
                <a:ea typeface="Old Standard TT"/>
                <a:cs typeface="Old Standard TT"/>
                <a:sym typeface="Old Standard TT"/>
              </a:rPr>
              <a:t>Decimals to Fractions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7"/>
              </a:rPr>
              <a:t>https://www.onlinemathlearning.com/decimal-to-fraction.html</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8"/>
              </a:rPr>
              <a:t>OnlineMathLearning.com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88"/>
          <p:cNvSpPr txBox="1">
            <a:spLocks noGrp="1"/>
          </p:cNvSpPr>
          <p:nvPr>
            <p:ph type="body" idx="1"/>
          </p:nvPr>
        </p:nvSpPr>
        <p:spPr>
          <a:xfrm>
            <a:off x="311700" y="1171600"/>
            <a:ext cx="45018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For </a:t>
            </a:r>
            <a:r>
              <a:rPr lang="en" sz="1700" u="sng">
                <a:solidFill>
                  <a:schemeClr val="accent5"/>
                </a:solidFill>
                <a:hlinkClick r:id="rId3">
                  <a:extLst>
                    <a:ext uri="{A12FA001-AC4F-418D-AE19-62706E023703}">
                      <ahyp:hlinkClr xmlns:ahyp="http://schemas.microsoft.com/office/drawing/2018/hyperlinkcolor" val="tx"/>
                    </a:ext>
                  </a:extLst>
                </a:hlinkClick>
              </a:rPr>
              <a:t>fraction to percent</a:t>
            </a:r>
            <a:r>
              <a:rPr lang="en" sz="1700" baseline="30000"/>
              <a:t>89</a:t>
            </a:r>
            <a:r>
              <a:rPr lang="en" sz="1700"/>
              <a:t>, I go through decimal form. I convert from fraction form to decimal form then go to percent form.</a:t>
            </a:r>
            <a:endParaRPr sz="1700"/>
          </a:p>
          <a:p>
            <a:pPr marL="0" lvl="0" indent="0" algn="l" rtl="0">
              <a:spcBef>
                <a:spcPts val="1600"/>
              </a:spcBef>
              <a:spcAft>
                <a:spcPts val="0"/>
              </a:spcAft>
              <a:buNone/>
            </a:pPr>
            <a:r>
              <a:rPr lang="en" sz="1700"/>
              <a:t>Fraction to percent:</a:t>
            </a:r>
            <a:endParaRPr sz="1700"/>
          </a:p>
          <a:p>
            <a:pPr marL="457200" lvl="0" indent="-336550" algn="l" rtl="0">
              <a:spcBef>
                <a:spcPts val="0"/>
              </a:spcBef>
              <a:spcAft>
                <a:spcPts val="0"/>
              </a:spcAft>
              <a:buSzPts val="1700"/>
              <a:buAutoNum type="arabicPeriod"/>
            </a:pPr>
            <a:r>
              <a:rPr lang="en" sz="1700"/>
              <a:t>Convert the fraction to a decimal.</a:t>
            </a:r>
            <a:endParaRPr sz="1700"/>
          </a:p>
          <a:p>
            <a:pPr marL="914400" lvl="1" indent="-336550" algn="l" rtl="0">
              <a:spcBef>
                <a:spcPts val="0"/>
              </a:spcBef>
              <a:spcAft>
                <a:spcPts val="0"/>
              </a:spcAft>
              <a:buSzPts val="1700"/>
              <a:buAutoNum type="alphaLcPeriod"/>
            </a:pPr>
            <a:r>
              <a:rPr lang="en" sz="1700"/>
              <a:t>In the video, the presenter uses long division for the first example only.</a:t>
            </a:r>
            <a:endParaRPr sz="1700"/>
          </a:p>
          <a:p>
            <a:pPr marL="457200" lvl="0" indent="-336550" algn="l" rtl="0">
              <a:spcBef>
                <a:spcPts val="0"/>
              </a:spcBef>
              <a:spcAft>
                <a:spcPts val="0"/>
              </a:spcAft>
              <a:buSzPts val="1700"/>
              <a:buAutoNum type="arabicPeriod"/>
            </a:pPr>
            <a:r>
              <a:rPr lang="en" sz="1700"/>
              <a:t>Convert the decimal to a percent.</a:t>
            </a:r>
            <a:endParaRPr sz="1700"/>
          </a:p>
          <a:p>
            <a:pPr marL="0" lvl="0" indent="0" algn="l" rtl="0">
              <a:spcBef>
                <a:spcPts val="1600"/>
              </a:spcBef>
              <a:spcAft>
                <a:spcPts val="1600"/>
              </a:spcAft>
              <a:buNone/>
            </a:pPr>
            <a:r>
              <a:rPr lang="en" sz="1700" u="sng">
                <a:solidFill>
                  <a:schemeClr val="accent5"/>
                </a:solidFill>
                <a:hlinkClick r:id="rId4">
                  <a:extLst>
                    <a:ext uri="{A12FA001-AC4F-418D-AE19-62706E023703}">
                      <ahyp:hlinkClr xmlns:ahyp="http://schemas.microsoft.com/office/drawing/2018/hyperlinkcolor" val="tx"/>
                    </a:ext>
                  </a:extLst>
                </a:hlinkClick>
              </a:rPr>
              <a:t>Practice</a:t>
            </a:r>
            <a:r>
              <a:rPr lang="en" sz="1700" baseline="30000"/>
              <a:t>90</a:t>
            </a:r>
            <a:r>
              <a:rPr lang="en" sz="1700"/>
              <a:t> for converting fractions to percents.</a:t>
            </a:r>
            <a:endParaRPr sz="1700"/>
          </a:p>
        </p:txBody>
      </p:sp>
      <p:sp>
        <p:nvSpPr>
          <p:cNvPr id="743" name="Google Shape;743;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76</a:t>
            </a:fld>
            <a:endParaRPr/>
          </a:p>
        </p:txBody>
      </p:sp>
      <p:sp>
        <p:nvSpPr>
          <p:cNvPr id="744" name="Google Shape;744;p8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Converting between Forms</a:t>
            </a:r>
            <a:endParaRPr/>
          </a:p>
        </p:txBody>
      </p:sp>
      <p:sp>
        <p:nvSpPr>
          <p:cNvPr id="745" name="Google Shape;745;p88"/>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pic>
        <p:nvPicPr>
          <p:cNvPr id="746" name="Google Shape;746;p88" title="image.jpeg"/>
          <p:cNvPicPr preferRelativeResize="0"/>
          <p:nvPr/>
        </p:nvPicPr>
        <p:blipFill>
          <a:blip r:embed="rId5">
            <a:alphaModFix/>
          </a:blip>
          <a:stretch>
            <a:fillRect/>
          </a:stretch>
        </p:blipFill>
        <p:spPr>
          <a:xfrm>
            <a:off x="5303100" y="1171600"/>
            <a:ext cx="3529200" cy="2501715"/>
          </a:xfrm>
          <a:prstGeom prst="rect">
            <a:avLst/>
          </a:prstGeom>
          <a:noFill/>
          <a:ln w="9525" cap="flat" cmpd="sng">
            <a:solidFill>
              <a:srgbClr val="999999"/>
            </a:solidFill>
            <a:prstDash val="solid"/>
            <a:round/>
            <a:headEnd type="none" w="sm" len="sm"/>
            <a:tailEnd type="none" w="sm" len="sm"/>
          </a:ln>
        </p:spPr>
      </p:pic>
      <p:sp>
        <p:nvSpPr>
          <p:cNvPr id="747" name="Google Shape;747;p88"/>
          <p:cNvSpPr txBox="1"/>
          <p:nvPr/>
        </p:nvSpPr>
        <p:spPr>
          <a:xfrm>
            <a:off x="5526875" y="3673325"/>
            <a:ext cx="3305400" cy="94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34</a:t>
            </a:r>
            <a:r>
              <a:rPr lang="en" sz="1000">
                <a:latin typeface="Old Standard TT"/>
                <a:ea typeface="Old Standard TT"/>
                <a:cs typeface="Old Standard TT"/>
                <a:sym typeface="Old Standard TT"/>
              </a:rPr>
              <a:t>. Fraction to percent. Adapted from </a:t>
            </a:r>
            <a:r>
              <a:rPr lang="en" sz="1000" i="1">
                <a:latin typeface="Old Standard TT"/>
                <a:ea typeface="Old Standard TT"/>
                <a:cs typeface="Old Standard TT"/>
                <a:sym typeface="Old Standard TT"/>
              </a:rPr>
              <a:t>Fraction to Percent</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https://mathmonks.com/fractions/fraction-to-percent</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7"/>
              </a:rPr>
              <a:t>Mathmonks.com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89"/>
          <p:cNvSpPr txBox="1">
            <a:spLocks noGrp="1"/>
          </p:cNvSpPr>
          <p:nvPr>
            <p:ph type="body" idx="1"/>
          </p:nvPr>
        </p:nvSpPr>
        <p:spPr>
          <a:xfrm>
            <a:off x="311700" y="1171600"/>
            <a:ext cx="46614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For </a:t>
            </a:r>
            <a:r>
              <a:rPr lang="en" sz="1700" u="sng">
                <a:solidFill>
                  <a:schemeClr val="accent5"/>
                </a:solidFill>
                <a:hlinkClick r:id="rId3">
                  <a:extLst>
                    <a:ext uri="{A12FA001-AC4F-418D-AE19-62706E023703}">
                      <ahyp:hlinkClr xmlns:ahyp="http://schemas.microsoft.com/office/drawing/2018/hyperlinkcolor" val="tx"/>
                    </a:ext>
                  </a:extLst>
                </a:hlinkClick>
              </a:rPr>
              <a:t>percent to fraction</a:t>
            </a:r>
            <a:r>
              <a:rPr lang="en" sz="1700" baseline="30000"/>
              <a:t>91</a:t>
            </a:r>
            <a:r>
              <a:rPr lang="en" sz="1700"/>
              <a:t>, there are two ways:</a:t>
            </a:r>
            <a:endParaRPr sz="1700"/>
          </a:p>
          <a:p>
            <a:pPr marL="457200" lvl="0" indent="-336550" algn="l" rtl="0">
              <a:spcBef>
                <a:spcPts val="1600"/>
              </a:spcBef>
              <a:spcAft>
                <a:spcPts val="0"/>
              </a:spcAft>
              <a:buSzPts val="1700"/>
              <a:buAutoNum type="arabicPeriod"/>
            </a:pPr>
            <a:r>
              <a:rPr lang="en" sz="1700"/>
              <a:t>Put the percent over 100, then simplify the fraction.</a:t>
            </a:r>
            <a:endParaRPr sz="1700"/>
          </a:p>
          <a:p>
            <a:pPr marL="457200" lvl="0" indent="-336550" algn="l" rtl="0">
              <a:spcBef>
                <a:spcPts val="1000"/>
              </a:spcBef>
              <a:spcAft>
                <a:spcPts val="0"/>
              </a:spcAft>
              <a:buSzPts val="1700"/>
              <a:buAutoNum type="arabicPeriod"/>
            </a:pPr>
            <a:r>
              <a:rPr lang="en" sz="1700"/>
              <a:t>Go through decimal form using these steps:</a:t>
            </a:r>
            <a:endParaRPr sz="1700"/>
          </a:p>
          <a:p>
            <a:pPr marL="914400" lvl="1" indent="-336550" algn="l" rtl="0">
              <a:spcBef>
                <a:spcPts val="0"/>
              </a:spcBef>
              <a:spcAft>
                <a:spcPts val="0"/>
              </a:spcAft>
              <a:buSzPts val="1700"/>
              <a:buChar char="○"/>
            </a:pPr>
            <a:r>
              <a:rPr lang="en" sz="1700"/>
              <a:t>Convert the percent to a decimal.</a:t>
            </a:r>
            <a:endParaRPr sz="1700"/>
          </a:p>
          <a:p>
            <a:pPr marL="914400" lvl="1" indent="-336550" algn="l" rtl="0">
              <a:spcBef>
                <a:spcPts val="0"/>
              </a:spcBef>
              <a:spcAft>
                <a:spcPts val="0"/>
              </a:spcAft>
              <a:buSzPts val="1700"/>
              <a:buChar char="○"/>
            </a:pPr>
            <a:r>
              <a:rPr lang="en" sz="1700"/>
              <a:t>Convert the decimal to a fraction.</a:t>
            </a:r>
            <a:endParaRPr sz="1700"/>
          </a:p>
          <a:p>
            <a:pPr marL="0" lvl="0" indent="0" algn="l" rtl="0">
              <a:spcBef>
                <a:spcPts val="1600"/>
              </a:spcBef>
              <a:spcAft>
                <a:spcPts val="1600"/>
              </a:spcAft>
              <a:buNone/>
            </a:pPr>
            <a:r>
              <a:rPr lang="en" sz="1700" u="sng">
                <a:solidFill>
                  <a:schemeClr val="accent5"/>
                </a:solidFill>
                <a:hlinkClick r:id="rId4">
                  <a:extLst>
                    <a:ext uri="{A12FA001-AC4F-418D-AE19-62706E023703}">
                      <ahyp:hlinkClr xmlns:ahyp="http://schemas.microsoft.com/office/drawing/2018/hyperlinkcolor" val="tx"/>
                    </a:ext>
                  </a:extLst>
                </a:hlinkClick>
              </a:rPr>
              <a:t>Practice</a:t>
            </a:r>
            <a:r>
              <a:rPr lang="en" sz="1700" baseline="30000"/>
              <a:t>92</a:t>
            </a:r>
            <a:r>
              <a:rPr lang="en" sz="1700"/>
              <a:t> for converting percents to fractions.</a:t>
            </a:r>
            <a:endParaRPr sz="1700"/>
          </a:p>
        </p:txBody>
      </p:sp>
      <p:sp>
        <p:nvSpPr>
          <p:cNvPr id="753" name="Google Shape;753;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77</a:t>
            </a:fld>
            <a:endParaRPr/>
          </a:p>
        </p:txBody>
      </p:sp>
      <p:sp>
        <p:nvSpPr>
          <p:cNvPr id="754" name="Google Shape;754;p8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Converting between Forms</a:t>
            </a:r>
            <a:endParaRPr/>
          </a:p>
        </p:txBody>
      </p:sp>
      <p:sp>
        <p:nvSpPr>
          <p:cNvPr id="755" name="Google Shape;755;p89"/>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pic>
        <p:nvPicPr>
          <p:cNvPr id="756" name="Google Shape;756;p89" title="image.png"/>
          <p:cNvPicPr preferRelativeResize="0"/>
          <p:nvPr/>
        </p:nvPicPr>
        <p:blipFill>
          <a:blip r:embed="rId5">
            <a:alphaModFix/>
          </a:blip>
          <a:stretch>
            <a:fillRect/>
          </a:stretch>
        </p:blipFill>
        <p:spPr>
          <a:xfrm>
            <a:off x="5595727" y="1171593"/>
            <a:ext cx="3236574" cy="1298675"/>
          </a:xfrm>
          <a:prstGeom prst="rect">
            <a:avLst/>
          </a:prstGeom>
          <a:noFill/>
          <a:ln>
            <a:noFill/>
          </a:ln>
        </p:spPr>
      </p:pic>
      <p:pic>
        <p:nvPicPr>
          <p:cNvPr id="757" name="Google Shape;757;p89" title="image.png"/>
          <p:cNvPicPr preferRelativeResize="0"/>
          <p:nvPr/>
        </p:nvPicPr>
        <p:blipFill>
          <a:blip r:embed="rId6">
            <a:alphaModFix/>
          </a:blip>
          <a:stretch>
            <a:fillRect/>
          </a:stretch>
        </p:blipFill>
        <p:spPr>
          <a:xfrm>
            <a:off x="5595725" y="2470275"/>
            <a:ext cx="3236576" cy="1383641"/>
          </a:xfrm>
          <a:prstGeom prst="rect">
            <a:avLst/>
          </a:prstGeom>
          <a:noFill/>
          <a:ln>
            <a:noFill/>
          </a:ln>
        </p:spPr>
      </p:pic>
      <p:sp>
        <p:nvSpPr>
          <p:cNvPr id="758" name="Google Shape;758;p89"/>
          <p:cNvSpPr/>
          <p:nvPr/>
        </p:nvSpPr>
        <p:spPr>
          <a:xfrm>
            <a:off x="5601525" y="1171600"/>
            <a:ext cx="3236700" cy="26823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759" name="Google Shape;759;p89"/>
          <p:cNvSpPr txBox="1"/>
          <p:nvPr/>
        </p:nvSpPr>
        <p:spPr>
          <a:xfrm>
            <a:off x="5068950" y="3853900"/>
            <a:ext cx="3763500" cy="957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35</a:t>
            </a:r>
            <a:r>
              <a:rPr lang="en" sz="1000">
                <a:latin typeface="Old Standard TT"/>
                <a:ea typeface="Old Standard TT"/>
                <a:cs typeface="Old Standard TT"/>
                <a:sym typeface="Old Standard TT"/>
              </a:rPr>
              <a:t>. Convert a percent to fraction. Adapted from </a:t>
            </a:r>
            <a:r>
              <a:rPr lang="en" sz="1000" i="1">
                <a:latin typeface="Old Standard TT"/>
                <a:ea typeface="Old Standard TT"/>
                <a:cs typeface="Old Standard TT"/>
                <a:sym typeface="Old Standard TT"/>
              </a:rPr>
              <a:t>Percent to Fraction Calculator</a:t>
            </a:r>
            <a:r>
              <a:rPr lang="en" sz="1000">
                <a:latin typeface="Old Standard TT"/>
                <a:ea typeface="Old Standard TT"/>
                <a:cs typeface="Old Standard TT"/>
                <a:sym typeface="Old Standard TT"/>
              </a:rPr>
              <a:t> by Joe Sexton, retrieved from </a:t>
            </a:r>
            <a:r>
              <a:rPr lang="en" sz="1000" u="sng">
                <a:solidFill>
                  <a:schemeClr val="hlink"/>
                </a:solidFill>
                <a:latin typeface="Old Standard TT"/>
                <a:ea typeface="Old Standard TT"/>
                <a:cs typeface="Old Standard TT"/>
                <a:sym typeface="Old Standard TT"/>
                <a:hlinkClick r:id="rId7"/>
              </a:rPr>
              <a:t>https://www.inchcalculator.com/percent-to-fraction-calculator/</a:t>
            </a:r>
            <a:r>
              <a:rPr lang="en" sz="1000">
                <a:latin typeface="Old Standard TT"/>
                <a:ea typeface="Old Standard TT"/>
                <a:cs typeface="Old Standard TT"/>
                <a:sym typeface="Old Standard TT"/>
              </a:rPr>
              <a:t>. Copyright 2025 by Calc Hub, LLC.</a:t>
            </a:r>
            <a:endParaRPr sz="1000">
              <a:latin typeface="Old Standard TT"/>
              <a:ea typeface="Old Standard TT"/>
              <a:cs typeface="Old Standard TT"/>
              <a:sym typeface="Old Standard T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90"/>
          <p:cNvSpPr txBox="1">
            <a:spLocks noGrp="1"/>
          </p:cNvSpPr>
          <p:nvPr>
            <p:ph type="body" idx="1"/>
          </p:nvPr>
        </p:nvSpPr>
        <p:spPr>
          <a:xfrm>
            <a:off x="311700" y="1171600"/>
            <a:ext cx="50448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be asked to convert between all three forms of rational numbers we have reviewed.</a:t>
            </a:r>
            <a:endParaRPr/>
          </a:p>
          <a:p>
            <a:pPr marL="0" lvl="0" indent="0" algn="l" rtl="0">
              <a:spcBef>
                <a:spcPts val="1600"/>
              </a:spcBef>
              <a:spcAft>
                <a:spcPts val="1600"/>
              </a:spcAft>
              <a:buNone/>
            </a:pPr>
            <a:r>
              <a:rPr lang="en" u="sng">
                <a:solidFill>
                  <a:schemeClr val="hlink"/>
                </a:solidFill>
                <a:hlinkClick r:id="rId3"/>
              </a:rPr>
              <a:t>Practice</a:t>
            </a:r>
            <a:r>
              <a:rPr lang="en" baseline="30000"/>
              <a:t>93</a:t>
            </a:r>
            <a:r>
              <a:rPr lang="en"/>
              <a:t> for converting between percent, fraction, and decimal forms.</a:t>
            </a:r>
            <a:endParaRPr/>
          </a:p>
        </p:txBody>
      </p:sp>
      <p:sp>
        <p:nvSpPr>
          <p:cNvPr id="765" name="Google Shape;765;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78</a:t>
            </a:fld>
            <a:endParaRPr/>
          </a:p>
        </p:txBody>
      </p:sp>
      <p:sp>
        <p:nvSpPr>
          <p:cNvPr id="766" name="Google Shape;766;p9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Converting between Forms</a:t>
            </a:r>
            <a:endParaRPr/>
          </a:p>
        </p:txBody>
      </p:sp>
      <p:pic>
        <p:nvPicPr>
          <p:cNvPr id="767" name="Google Shape;767;p90" title="image.jpeg"/>
          <p:cNvPicPr preferRelativeResize="0"/>
          <p:nvPr/>
        </p:nvPicPr>
        <p:blipFill>
          <a:blip r:embed="rId4">
            <a:alphaModFix/>
          </a:blip>
          <a:stretch>
            <a:fillRect/>
          </a:stretch>
        </p:blipFill>
        <p:spPr>
          <a:xfrm>
            <a:off x="5703800" y="1171600"/>
            <a:ext cx="3128491" cy="2490875"/>
          </a:xfrm>
          <a:prstGeom prst="rect">
            <a:avLst/>
          </a:prstGeom>
          <a:noFill/>
          <a:ln w="9525" cap="flat" cmpd="sng">
            <a:solidFill>
              <a:srgbClr val="999999"/>
            </a:solidFill>
            <a:prstDash val="solid"/>
            <a:round/>
            <a:headEnd type="none" w="sm" len="sm"/>
            <a:tailEnd type="none" w="sm" len="sm"/>
          </a:ln>
        </p:spPr>
      </p:pic>
      <p:sp>
        <p:nvSpPr>
          <p:cNvPr id="768" name="Google Shape;768;p90"/>
          <p:cNvSpPr txBox="1"/>
          <p:nvPr/>
        </p:nvSpPr>
        <p:spPr>
          <a:xfrm>
            <a:off x="5260500" y="3662475"/>
            <a:ext cx="3571800" cy="957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36</a:t>
            </a:r>
            <a:r>
              <a:rPr lang="en" sz="1000">
                <a:latin typeface="Old Standard TT"/>
                <a:ea typeface="Old Standard TT"/>
                <a:cs typeface="Old Standard TT"/>
                <a:sym typeface="Old Standard TT"/>
              </a:rPr>
              <a:t>. Fraction to decimal to percent. Adapted from </a:t>
            </a:r>
            <a:r>
              <a:rPr lang="en" sz="1000" i="1">
                <a:latin typeface="Old Standard TT"/>
                <a:ea typeface="Old Standard TT"/>
                <a:cs typeface="Old Standard TT"/>
                <a:sym typeface="Old Standard TT"/>
              </a:rPr>
              <a:t>Percents, Fractions, and Decimals Made Easy</a:t>
            </a:r>
            <a:r>
              <a:rPr lang="en" sz="1000">
                <a:latin typeface="Old Standard TT"/>
                <a:ea typeface="Old Standard TT"/>
                <a:cs typeface="Old Standard TT"/>
                <a:sym typeface="Old Standard TT"/>
              </a:rPr>
              <a:t> by Muhammad Imdad Ullah, retrieved from </a:t>
            </a:r>
            <a:r>
              <a:rPr lang="en" sz="1000" u="sng">
                <a:solidFill>
                  <a:schemeClr val="hlink"/>
                </a:solidFill>
                <a:latin typeface="Old Standard TT"/>
                <a:ea typeface="Old Standard TT"/>
                <a:cs typeface="Old Standard TT"/>
                <a:sym typeface="Old Standard TT"/>
                <a:hlinkClick r:id="rId5"/>
              </a:rPr>
              <a:t>https://itfeature.com/misc-articles/percentages-fractions-and-decimals/</a:t>
            </a:r>
            <a:r>
              <a:rPr lang="en" sz="1000">
                <a:latin typeface="Old Standard TT"/>
                <a:ea typeface="Old Standard TT"/>
                <a:cs typeface="Old Standard TT"/>
                <a:sym typeface="Old Standard TT"/>
              </a:rPr>
              <a:t>. Copyright 2025 by Statistics and Data Analyst.</a:t>
            </a:r>
            <a:endParaRPr sz="1000">
              <a:latin typeface="Old Standard TT"/>
              <a:ea typeface="Old Standard TT"/>
              <a:cs typeface="Old Standard TT"/>
              <a:sym typeface="Old Standard TT"/>
            </a:endParaRPr>
          </a:p>
        </p:txBody>
      </p:sp>
      <p:sp>
        <p:nvSpPr>
          <p:cNvPr id="769" name="Google Shape;769;p90"/>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79</a:t>
            </a:fld>
            <a:endParaRPr/>
          </a:p>
        </p:txBody>
      </p:sp>
      <p:sp>
        <p:nvSpPr>
          <p:cNvPr id="775" name="Google Shape;775;p9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a:t>
            </a:r>
            <a:r>
              <a:rPr lang="en" u="sng">
                <a:solidFill>
                  <a:schemeClr val="hlink"/>
                </a:solidFill>
                <a:hlinkClick r:id="rId3"/>
              </a:rPr>
              <a:t>Comparing</a:t>
            </a:r>
            <a:r>
              <a:rPr lang="en" baseline="30000"/>
              <a:t>94</a:t>
            </a:r>
            <a:endParaRPr baseline="30000"/>
          </a:p>
        </p:txBody>
      </p:sp>
      <p:sp>
        <p:nvSpPr>
          <p:cNvPr id="776" name="Google Shape;776;p91"/>
          <p:cNvSpPr txBox="1">
            <a:spLocks noGrp="1"/>
          </p:cNvSpPr>
          <p:nvPr>
            <p:ph type="body" idx="1"/>
          </p:nvPr>
        </p:nvSpPr>
        <p:spPr>
          <a:xfrm>
            <a:off x="311700" y="1171675"/>
            <a:ext cx="5183100" cy="34623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When comparing rational numbers, you will need to know the following symbols:</a:t>
            </a:r>
            <a:endParaRPr/>
          </a:p>
          <a:p>
            <a:pPr marL="457200" lvl="0" indent="-342900" algn="l" rtl="0">
              <a:spcBef>
                <a:spcPts val="0"/>
              </a:spcBef>
              <a:spcAft>
                <a:spcPts val="0"/>
              </a:spcAft>
              <a:buSzPts val="1800"/>
              <a:buChar char="●"/>
            </a:pPr>
            <a:r>
              <a:rPr lang="en"/>
              <a:t>Greater than	&gt;</a:t>
            </a:r>
            <a:endParaRPr/>
          </a:p>
          <a:p>
            <a:pPr marL="457200" lvl="0" indent="-342900" algn="l" rtl="0">
              <a:spcBef>
                <a:spcPts val="0"/>
              </a:spcBef>
              <a:spcAft>
                <a:spcPts val="0"/>
              </a:spcAft>
              <a:buSzPts val="1800"/>
              <a:buChar char="●"/>
            </a:pPr>
            <a:r>
              <a:rPr lang="en"/>
              <a:t>Less than	&lt;</a:t>
            </a:r>
            <a:endParaRPr/>
          </a:p>
          <a:p>
            <a:pPr marL="457200" lvl="0" indent="-342900" algn="l" rtl="0">
              <a:spcBef>
                <a:spcPts val="0"/>
              </a:spcBef>
              <a:spcAft>
                <a:spcPts val="0"/>
              </a:spcAft>
              <a:buSzPts val="1800"/>
              <a:buChar char="●"/>
            </a:pPr>
            <a:r>
              <a:rPr lang="en"/>
              <a:t>Equal to		=</a:t>
            </a:r>
            <a:endParaRPr/>
          </a:p>
          <a:p>
            <a:pPr marL="0" lvl="0" indent="0" algn="l" rtl="0">
              <a:spcBef>
                <a:spcPts val="1600"/>
              </a:spcBef>
              <a:spcAft>
                <a:spcPts val="1600"/>
              </a:spcAft>
              <a:buNone/>
            </a:pPr>
            <a:r>
              <a:rPr lang="en"/>
              <a:t>Find my tips for understanding and remembering the greater than and less than signs on the next two slides.</a:t>
            </a:r>
            <a:endParaRPr/>
          </a:p>
        </p:txBody>
      </p:sp>
      <p:sp>
        <p:nvSpPr>
          <p:cNvPr id="777" name="Google Shape;777;p91"/>
          <p:cNvSpPr txBox="1">
            <a:spLocks noGrp="1"/>
          </p:cNvSpPr>
          <p:nvPr>
            <p:ph type="body" idx="4294967295"/>
          </p:nvPr>
        </p:nvSpPr>
        <p:spPr>
          <a:xfrm>
            <a:off x="5786400" y="1392825"/>
            <a:ext cx="3045900" cy="29358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0000"/>
                </a:solidFill>
                <a:latin typeface="Gloria Hallelujah"/>
                <a:ea typeface="Gloria Hallelujah"/>
                <a:cs typeface="Gloria Hallelujah"/>
                <a:sym typeface="Gloria Hallelujah"/>
              </a:rPr>
              <a:t>☆ Pro Tip </a:t>
            </a:r>
            <a:r>
              <a:rPr lang="en" sz="1800" b="1">
                <a:latin typeface="Gloria Hallelujah"/>
                <a:ea typeface="Gloria Hallelujah"/>
                <a:cs typeface="Gloria Hallelujah"/>
                <a:sym typeface="Gloria Hallelujah"/>
              </a:rPr>
              <a:t>☆</a:t>
            </a:r>
            <a:endParaRPr sz="1800" b="1">
              <a:solidFill>
                <a:srgbClr val="000000"/>
              </a:solidFill>
              <a:latin typeface="Gloria Hallelujah"/>
              <a:ea typeface="Gloria Hallelujah"/>
              <a:cs typeface="Gloria Hallelujah"/>
              <a:sym typeface="Gloria Hallelujah"/>
            </a:endParaRPr>
          </a:p>
          <a:p>
            <a:pPr marL="0" lvl="0" indent="0" algn="l" rtl="0">
              <a:spcBef>
                <a:spcPts val="1600"/>
              </a:spcBef>
              <a:spcAft>
                <a:spcPts val="1600"/>
              </a:spcAft>
              <a:buNone/>
            </a:pPr>
            <a:r>
              <a:rPr lang="en" sz="1800">
                <a:solidFill>
                  <a:srgbClr val="000000"/>
                </a:solidFill>
              </a:rPr>
              <a:t>Since you can use a calculator on the TEAS, I recommend converting everything to decimals, then comparing them. Make sure you use the original form in your answer, though.</a:t>
            </a:r>
            <a:endParaRPr sz="1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Sets of Numbers</a:t>
            </a:r>
            <a:r>
              <a:rPr lang="en" baseline="30000"/>
              <a:t>1</a:t>
            </a:r>
            <a:endParaRPr/>
          </a:p>
        </p:txBody>
      </p:sp>
      <p:sp>
        <p:nvSpPr>
          <p:cNvPr id="119" name="Google Shape;119;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Natural numbers</a:t>
            </a:r>
            <a:r>
              <a:rPr lang="en"/>
              <a:t>: numbers that are greater than 0 with no fraction or decimal</a:t>
            </a:r>
            <a:endParaRPr/>
          </a:p>
          <a:p>
            <a:pPr marL="914400" lvl="1" indent="-330200" algn="l" rtl="0">
              <a:spcBef>
                <a:spcPts val="0"/>
              </a:spcBef>
              <a:spcAft>
                <a:spcPts val="0"/>
              </a:spcAft>
              <a:buSzPts val="1600"/>
              <a:buChar char="○"/>
            </a:pPr>
            <a:r>
              <a:rPr lang="en" sz="1600"/>
              <a:t>These are also called “counting numbers.”</a:t>
            </a:r>
            <a:endParaRPr sz="1600"/>
          </a:p>
          <a:p>
            <a:pPr marL="457200" lvl="0" indent="-342900" algn="l" rtl="0">
              <a:spcBef>
                <a:spcPts val="0"/>
              </a:spcBef>
              <a:spcAft>
                <a:spcPts val="0"/>
              </a:spcAft>
              <a:buSzPts val="1800"/>
              <a:buChar char="●"/>
            </a:pPr>
            <a:r>
              <a:rPr lang="en" u="sng"/>
              <a:t>Whole numbers</a:t>
            </a:r>
            <a:r>
              <a:rPr lang="en"/>
              <a:t>: natural numbers and the number zero</a:t>
            </a:r>
            <a:endParaRPr/>
          </a:p>
          <a:p>
            <a:pPr marL="457200" lvl="0" indent="-342900" algn="l" rtl="0">
              <a:spcBef>
                <a:spcPts val="0"/>
              </a:spcBef>
              <a:spcAft>
                <a:spcPts val="0"/>
              </a:spcAft>
              <a:buSzPts val="1800"/>
              <a:buChar char="●"/>
            </a:pPr>
            <a:r>
              <a:rPr lang="en" u="sng">
                <a:solidFill>
                  <a:schemeClr val="accent6"/>
                </a:solidFill>
                <a:hlinkClick r:id="rId4" action="ppaction://hlinksldjump">
                  <a:extLst>
                    <a:ext uri="{A12FA001-AC4F-418D-AE19-62706E023703}">
                      <ahyp:hlinkClr xmlns:ahyp="http://schemas.microsoft.com/office/drawing/2018/hyperlinkcolor" val="tx"/>
                    </a:ext>
                  </a:extLst>
                </a:hlinkClick>
              </a:rPr>
              <a:t>Integers</a:t>
            </a:r>
            <a:r>
              <a:rPr lang="en"/>
              <a:t>: positive and negative whole numbers</a:t>
            </a:r>
            <a:endParaRPr/>
          </a:p>
          <a:p>
            <a:pPr marL="914400" lvl="1" indent="-330200" algn="l" rtl="0">
              <a:spcBef>
                <a:spcPts val="0"/>
              </a:spcBef>
              <a:spcAft>
                <a:spcPts val="0"/>
              </a:spcAft>
              <a:buSzPts val="1600"/>
              <a:buChar char="○"/>
            </a:pPr>
            <a:r>
              <a:rPr lang="en" sz="1600"/>
              <a:t>We are going to review operations with integers later in the slideshow.</a:t>
            </a:r>
            <a:endParaRPr sz="1600"/>
          </a:p>
          <a:p>
            <a:pPr marL="457200" lvl="0" indent="-342900" algn="l" rtl="0">
              <a:spcBef>
                <a:spcPts val="0"/>
              </a:spcBef>
              <a:spcAft>
                <a:spcPts val="0"/>
              </a:spcAft>
              <a:buSzPts val="1800"/>
              <a:buChar char="●"/>
            </a:pPr>
            <a:r>
              <a:rPr lang="en" u="sng">
                <a:solidFill>
                  <a:schemeClr val="accent6"/>
                </a:solidFill>
                <a:hlinkClick r:id="rId5" action="ppaction://hlinksldjump">
                  <a:extLst>
                    <a:ext uri="{A12FA001-AC4F-418D-AE19-62706E023703}">
                      <ahyp:hlinkClr xmlns:ahyp="http://schemas.microsoft.com/office/drawing/2018/hyperlinkcolor" val="tx"/>
                    </a:ext>
                  </a:extLst>
                </a:hlinkClick>
              </a:rPr>
              <a:t>Rational numbers</a:t>
            </a:r>
            <a:r>
              <a:rPr lang="en"/>
              <a:t>: numbers that can be written as a fraction</a:t>
            </a:r>
            <a:endParaRPr/>
          </a:p>
          <a:p>
            <a:pPr marL="914400" lvl="1" indent="-330200" algn="l" rtl="0">
              <a:spcBef>
                <a:spcPts val="0"/>
              </a:spcBef>
              <a:spcAft>
                <a:spcPts val="0"/>
              </a:spcAft>
              <a:buSzPts val="1600"/>
              <a:buChar char="○"/>
            </a:pPr>
            <a:r>
              <a:rPr lang="en" sz="1600"/>
              <a:t>If written as a decimal, they will terminate or repeat.</a:t>
            </a:r>
            <a:endParaRPr sz="1600"/>
          </a:p>
          <a:p>
            <a:pPr marL="457200" lvl="0" indent="-342900" algn="l" rtl="0">
              <a:spcBef>
                <a:spcPts val="0"/>
              </a:spcBef>
              <a:spcAft>
                <a:spcPts val="0"/>
              </a:spcAft>
              <a:buSzPts val="1800"/>
              <a:buChar char="●"/>
            </a:pPr>
            <a:r>
              <a:rPr lang="en" u="sng"/>
              <a:t>Irrational numbers</a:t>
            </a:r>
            <a:r>
              <a:rPr lang="en"/>
              <a:t>: numbers that cannot be represented as a fraction</a:t>
            </a:r>
            <a:endParaRPr/>
          </a:p>
          <a:p>
            <a:pPr marL="914400" lvl="1" indent="-330200" algn="l" rtl="0">
              <a:spcBef>
                <a:spcPts val="0"/>
              </a:spcBef>
              <a:spcAft>
                <a:spcPts val="0"/>
              </a:spcAft>
              <a:buSzPts val="1600"/>
              <a:buChar char="○"/>
            </a:pPr>
            <a:r>
              <a:rPr lang="en" sz="1600"/>
              <a:t>If written as a decimal, they will never terminate or repeat.</a:t>
            </a:r>
            <a:endParaRPr sz="1600"/>
          </a:p>
          <a:p>
            <a:pPr marL="457200" lvl="0" indent="-342900" algn="l" rtl="0">
              <a:spcBef>
                <a:spcPts val="0"/>
              </a:spcBef>
              <a:spcAft>
                <a:spcPts val="0"/>
              </a:spcAft>
              <a:buSzPts val="1800"/>
              <a:buChar char="●"/>
            </a:pPr>
            <a:r>
              <a:rPr lang="en" u="sng"/>
              <a:t>Real numbers</a:t>
            </a:r>
            <a:r>
              <a:rPr lang="en"/>
              <a:t>: numbers that can be represented by a point on the number line</a:t>
            </a:r>
            <a:endParaRPr/>
          </a:p>
          <a:p>
            <a:pPr marL="914400" lvl="1" indent="-330200" algn="l" rtl="0">
              <a:spcBef>
                <a:spcPts val="0"/>
              </a:spcBef>
              <a:spcAft>
                <a:spcPts val="0"/>
              </a:spcAft>
              <a:buSzPts val="1600"/>
              <a:buChar char="○"/>
            </a:pPr>
            <a:r>
              <a:rPr lang="en" sz="1600"/>
              <a:t>This set includes rational numbers and irrational numbers.</a:t>
            </a:r>
            <a:endParaRPr sz="1600"/>
          </a:p>
        </p:txBody>
      </p:sp>
      <p:sp>
        <p:nvSpPr>
          <p:cNvPr id="120" name="Google Shape;120;p20"/>
          <p:cNvSpPr/>
          <p:nvPr/>
        </p:nvSpPr>
        <p:spPr>
          <a:xfrm>
            <a:off x="3375425" y="247475"/>
            <a:ext cx="5457000" cy="1008300"/>
          </a:xfrm>
          <a:prstGeom prst="leftArrow">
            <a:avLst>
              <a:gd name="adj1" fmla="val 50000"/>
              <a:gd name="adj2" fmla="val 50000"/>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121" name="Google Shape;121;p20"/>
          <p:cNvSpPr txBox="1"/>
          <p:nvPr/>
        </p:nvSpPr>
        <p:spPr>
          <a:xfrm>
            <a:off x="3886200" y="445025"/>
            <a:ext cx="4946100" cy="61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loria Hallelujah"/>
                <a:ea typeface="Gloria Hallelujah"/>
                <a:cs typeface="Gloria Hallelujah"/>
                <a:sym typeface="Gloria Hallelujah"/>
              </a:rPr>
              <a:t>Any text in that reddish color will take you to videos, sites, or PDFs that will help you as you review!</a:t>
            </a:r>
            <a:endParaRPr sz="1200">
              <a:solidFill>
                <a:schemeClr val="dk1"/>
              </a:solidFill>
              <a:latin typeface="Gloria Hallelujah"/>
              <a:ea typeface="Gloria Hallelujah"/>
              <a:cs typeface="Gloria Hallelujah"/>
              <a:sym typeface="Gloria Hallelujah"/>
            </a:endParaRPr>
          </a:p>
        </p:txBody>
      </p:sp>
      <p:sp>
        <p:nvSpPr>
          <p:cNvPr id="122" name="Google Shape;12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80</a:t>
            </a:fld>
            <a:endParaRPr/>
          </a:p>
        </p:txBody>
      </p:sp>
      <p:sp>
        <p:nvSpPr>
          <p:cNvPr id="783" name="Google Shape;783;p9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Comparing</a:t>
            </a:r>
            <a:endParaRPr baseline="30000"/>
          </a:p>
        </p:txBody>
      </p:sp>
      <p:sp>
        <p:nvSpPr>
          <p:cNvPr id="784" name="Google Shape;784;p92"/>
          <p:cNvSpPr txBox="1">
            <a:spLocks noGrp="1"/>
          </p:cNvSpPr>
          <p:nvPr>
            <p:ph type="body" idx="1"/>
          </p:nvPr>
        </p:nvSpPr>
        <p:spPr>
          <a:xfrm>
            <a:off x="311700" y="1171675"/>
            <a:ext cx="8520600" cy="34623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Some of you may have learned that the alligator eats the bigger number.</a:t>
            </a:r>
            <a:endParaRPr sz="1300"/>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1600"/>
              </a:spcAft>
              <a:buNone/>
            </a:pPr>
            <a:r>
              <a:rPr lang="en"/>
              <a:t>Some of you may have learned that the bigger side of the inequality goes with the bigger number.</a:t>
            </a:r>
            <a:endParaRPr/>
          </a:p>
        </p:txBody>
      </p:sp>
      <p:pic>
        <p:nvPicPr>
          <p:cNvPr id="785" name="Google Shape;785;p92" title="image.png"/>
          <p:cNvPicPr preferRelativeResize="0"/>
          <p:nvPr/>
        </p:nvPicPr>
        <p:blipFill rotWithShape="1">
          <a:blip r:embed="rId3">
            <a:alphaModFix/>
          </a:blip>
          <a:srcRect b="17122"/>
          <a:stretch/>
        </p:blipFill>
        <p:spPr>
          <a:xfrm>
            <a:off x="6137450" y="1738338"/>
            <a:ext cx="2164874" cy="1020825"/>
          </a:xfrm>
          <a:prstGeom prst="rect">
            <a:avLst/>
          </a:prstGeom>
          <a:noFill/>
          <a:ln>
            <a:noFill/>
          </a:ln>
        </p:spPr>
      </p:pic>
      <p:pic>
        <p:nvPicPr>
          <p:cNvPr id="786" name="Google Shape;786;p92" title="image.png"/>
          <p:cNvPicPr preferRelativeResize="0"/>
          <p:nvPr/>
        </p:nvPicPr>
        <p:blipFill rotWithShape="1">
          <a:blip r:embed="rId4">
            <a:alphaModFix/>
          </a:blip>
          <a:srcRect b="17122"/>
          <a:stretch/>
        </p:blipFill>
        <p:spPr>
          <a:xfrm>
            <a:off x="635425" y="1757800"/>
            <a:ext cx="2371126" cy="1020825"/>
          </a:xfrm>
          <a:prstGeom prst="rect">
            <a:avLst/>
          </a:prstGeom>
          <a:noFill/>
          <a:ln>
            <a:noFill/>
          </a:ln>
        </p:spPr>
      </p:pic>
      <p:sp>
        <p:nvSpPr>
          <p:cNvPr id="787" name="Google Shape;787;p92"/>
          <p:cNvSpPr txBox="1"/>
          <p:nvPr/>
        </p:nvSpPr>
        <p:spPr>
          <a:xfrm>
            <a:off x="3216001" y="1599250"/>
            <a:ext cx="2712000" cy="129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Figures 37</a:t>
            </a:r>
            <a:r>
              <a:rPr lang="en" sz="1000">
                <a:latin typeface="Old Standard TT"/>
                <a:ea typeface="Old Standard TT"/>
                <a:cs typeface="Old Standard TT"/>
                <a:sym typeface="Old Standard TT"/>
              </a:rPr>
              <a:t> &amp; </a:t>
            </a:r>
            <a:r>
              <a:rPr lang="en" sz="1000" i="1">
                <a:latin typeface="Old Standard TT"/>
                <a:ea typeface="Old Standard TT"/>
                <a:cs typeface="Old Standard TT"/>
                <a:sym typeface="Old Standard TT"/>
              </a:rPr>
              <a:t>38</a:t>
            </a:r>
            <a:r>
              <a:rPr lang="en" sz="1000">
                <a:latin typeface="Old Standard TT"/>
                <a:ea typeface="Old Standard TT"/>
                <a:cs typeface="Old Standard TT"/>
                <a:sym typeface="Old Standard TT"/>
              </a:rPr>
              <a:t>. Greater than and less than alligators. Adapted from </a:t>
            </a:r>
            <a:r>
              <a:rPr lang="en" sz="1000" i="1">
                <a:latin typeface="Old Standard TT"/>
                <a:ea typeface="Old Standard TT"/>
                <a:cs typeface="Old Standard TT"/>
                <a:sym typeface="Old Standard TT"/>
              </a:rPr>
              <a:t>Remembering the Greater Than Sign &amp; Less Than Sign</a:t>
            </a:r>
            <a:r>
              <a:rPr lang="en" sz="1000">
                <a:latin typeface="Old Standard TT"/>
                <a:ea typeface="Old Standard TT"/>
                <a:cs typeface="Old Standard TT"/>
                <a:sym typeface="Old Standard TT"/>
              </a:rPr>
              <a:t> by Jay Willis, 2020, retrieved from </a:t>
            </a:r>
            <a:r>
              <a:rPr lang="en" sz="1000" u="sng">
                <a:solidFill>
                  <a:schemeClr val="hlink"/>
                </a:solidFill>
                <a:latin typeface="Old Standard TT"/>
                <a:ea typeface="Old Standard TT"/>
                <a:cs typeface="Old Standard TT"/>
                <a:sym typeface="Old Standard TT"/>
                <a:hlinkClick r:id="rId5"/>
              </a:rPr>
              <a:t>https://www.mometrix.com/blog/remembering-the-greater-than-sign-less-than-sign/</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pic>
        <p:nvPicPr>
          <p:cNvPr id="788" name="Google Shape;788;p92" title="image.png"/>
          <p:cNvPicPr preferRelativeResize="0"/>
          <p:nvPr/>
        </p:nvPicPr>
        <p:blipFill>
          <a:blip r:embed="rId6">
            <a:alphaModFix/>
          </a:blip>
          <a:stretch>
            <a:fillRect/>
          </a:stretch>
        </p:blipFill>
        <p:spPr>
          <a:xfrm>
            <a:off x="2300198" y="3379012"/>
            <a:ext cx="2371125" cy="1284226"/>
          </a:xfrm>
          <a:prstGeom prst="rect">
            <a:avLst/>
          </a:prstGeom>
          <a:noFill/>
          <a:ln>
            <a:noFill/>
          </a:ln>
        </p:spPr>
      </p:pic>
      <p:sp>
        <p:nvSpPr>
          <p:cNvPr id="789" name="Google Shape;789;p92"/>
          <p:cNvSpPr txBox="1"/>
          <p:nvPr/>
        </p:nvSpPr>
        <p:spPr>
          <a:xfrm>
            <a:off x="4841750" y="3499525"/>
            <a:ext cx="2761800" cy="116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39</a:t>
            </a:r>
            <a:r>
              <a:rPr lang="en" sz="1000">
                <a:latin typeface="Old Standard TT"/>
                <a:ea typeface="Old Standard TT"/>
                <a:cs typeface="Old Standard TT"/>
                <a:sym typeface="Old Standard TT"/>
              </a:rPr>
              <a:t>. Open ends. Adapted from </a:t>
            </a:r>
            <a:r>
              <a:rPr lang="en" sz="1000" i="1">
                <a:latin typeface="Old Standard TT"/>
                <a:ea typeface="Old Standard TT"/>
                <a:cs typeface="Old Standard TT"/>
                <a:sym typeface="Old Standard TT"/>
              </a:rPr>
              <a:t>Remembering the Greater Than Sign &amp; Less Than Sign</a:t>
            </a:r>
            <a:r>
              <a:rPr lang="en" sz="1000">
                <a:latin typeface="Old Standard TT"/>
                <a:ea typeface="Old Standard TT"/>
                <a:cs typeface="Old Standard TT"/>
                <a:sym typeface="Old Standard TT"/>
              </a:rPr>
              <a:t> by Jay Willis, 2020, retrieved from </a:t>
            </a:r>
            <a:r>
              <a:rPr lang="en" sz="1000" u="sng">
                <a:solidFill>
                  <a:schemeClr val="hlink"/>
                </a:solidFill>
                <a:latin typeface="Old Standard TT"/>
                <a:ea typeface="Old Standard TT"/>
                <a:cs typeface="Old Standard TT"/>
                <a:sym typeface="Old Standard TT"/>
                <a:hlinkClick r:id="rId5"/>
              </a:rPr>
              <a:t>https://www.mometrix.com/blog/remembering-the-greater-than-sign-less-than-sign/</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81</a:t>
            </a:fld>
            <a:endParaRPr/>
          </a:p>
        </p:txBody>
      </p:sp>
      <p:sp>
        <p:nvSpPr>
          <p:cNvPr id="795" name="Google Shape;795;p9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Comparing</a:t>
            </a:r>
            <a:endParaRPr baseline="30000"/>
          </a:p>
        </p:txBody>
      </p:sp>
      <p:sp>
        <p:nvSpPr>
          <p:cNvPr id="796" name="Google Shape;796;p93"/>
          <p:cNvSpPr txBox="1">
            <a:spLocks noGrp="1"/>
          </p:cNvSpPr>
          <p:nvPr>
            <p:ph type="body" idx="1"/>
          </p:nvPr>
        </p:nvSpPr>
        <p:spPr>
          <a:xfrm>
            <a:off x="311700" y="1171675"/>
            <a:ext cx="8520600" cy="34623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Some of you may not know which symbol is which though.</a:t>
            </a:r>
            <a:endParaRPr sz="1400"/>
          </a:p>
          <a:p>
            <a:pPr marL="0" lvl="0" indent="0" algn="l" rtl="0">
              <a:spcBef>
                <a:spcPts val="1600"/>
              </a:spcBef>
              <a:spcAft>
                <a:spcPts val="0"/>
              </a:spcAft>
              <a:buNone/>
            </a:pPr>
            <a:r>
              <a:rPr lang="en"/>
              <a:t>Remember that the less than symbol looks like an L.</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I hope this helps!</a:t>
            </a:r>
            <a:endParaRPr/>
          </a:p>
        </p:txBody>
      </p:sp>
      <p:pic>
        <p:nvPicPr>
          <p:cNvPr id="797" name="Google Shape;797;p93" title="image.png"/>
          <p:cNvPicPr preferRelativeResize="0"/>
          <p:nvPr/>
        </p:nvPicPr>
        <p:blipFill>
          <a:blip r:embed="rId3">
            <a:alphaModFix/>
          </a:blip>
          <a:stretch>
            <a:fillRect/>
          </a:stretch>
        </p:blipFill>
        <p:spPr>
          <a:xfrm>
            <a:off x="853054" y="2367078"/>
            <a:ext cx="4541483" cy="1071500"/>
          </a:xfrm>
          <a:prstGeom prst="rect">
            <a:avLst/>
          </a:prstGeom>
          <a:noFill/>
          <a:ln>
            <a:noFill/>
          </a:ln>
        </p:spPr>
      </p:pic>
      <p:sp>
        <p:nvSpPr>
          <p:cNvPr id="798" name="Google Shape;798;p93"/>
          <p:cNvSpPr txBox="1"/>
          <p:nvPr/>
        </p:nvSpPr>
        <p:spPr>
          <a:xfrm>
            <a:off x="5629675" y="2320975"/>
            <a:ext cx="2793900" cy="116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40</a:t>
            </a:r>
            <a:r>
              <a:rPr lang="en" sz="1000">
                <a:latin typeface="Old Standard TT"/>
                <a:ea typeface="Old Standard TT"/>
                <a:cs typeface="Old Standard TT"/>
                <a:sym typeface="Old Standard TT"/>
              </a:rPr>
              <a:t>. Less than symbol. Adapted from </a:t>
            </a:r>
            <a:r>
              <a:rPr lang="en" sz="1000" i="1">
                <a:latin typeface="Old Standard TT"/>
                <a:ea typeface="Old Standard TT"/>
                <a:cs typeface="Old Standard TT"/>
                <a:sym typeface="Old Standard TT"/>
              </a:rPr>
              <a:t>Remembering the Greater Than Sign &amp; Less Than Sign</a:t>
            </a:r>
            <a:r>
              <a:rPr lang="en" sz="1000">
                <a:latin typeface="Old Standard TT"/>
                <a:ea typeface="Old Standard TT"/>
                <a:cs typeface="Old Standard TT"/>
                <a:sym typeface="Old Standard TT"/>
              </a:rPr>
              <a:t> by Jay Willis, 2020, retrieved from </a:t>
            </a:r>
            <a:r>
              <a:rPr lang="en" sz="1000" u="sng">
                <a:solidFill>
                  <a:schemeClr val="hlink"/>
                </a:solidFill>
                <a:latin typeface="Old Standard TT"/>
                <a:ea typeface="Old Standard TT"/>
                <a:cs typeface="Old Standard TT"/>
                <a:sym typeface="Old Standard TT"/>
                <a:hlinkClick r:id="rId4"/>
              </a:rPr>
              <a:t>https://www.mometrix.com/blog/remembering-the-greater-than-sign-less-than-sign/</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82</a:t>
            </a:fld>
            <a:endParaRPr/>
          </a:p>
        </p:txBody>
      </p:sp>
      <p:sp>
        <p:nvSpPr>
          <p:cNvPr id="804" name="Google Shape;804;p94"/>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805" name="Google Shape;805;p9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a:t>
            </a:r>
            <a:r>
              <a:rPr lang="en" u="sng">
                <a:solidFill>
                  <a:schemeClr val="hlink"/>
                </a:solidFill>
                <a:hlinkClick r:id="rId3"/>
              </a:rPr>
              <a:t>Ordering</a:t>
            </a:r>
            <a:r>
              <a:rPr lang="en" baseline="30000"/>
              <a:t>95</a:t>
            </a:r>
            <a:endParaRPr baseline="30000"/>
          </a:p>
        </p:txBody>
      </p:sp>
      <p:sp>
        <p:nvSpPr>
          <p:cNvPr id="806" name="Google Shape;806;p94"/>
          <p:cNvSpPr txBox="1">
            <a:spLocks noGrp="1"/>
          </p:cNvSpPr>
          <p:nvPr>
            <p:ph type="body" idx="1"/>
          </p:nvPr>
        </p:nvSpPr>
        <p:spPr>
          <a:xfrm>
            <a:off x="311700" y="1171675"/>
            <a:ext cx="8520600" cy="34623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Rational numbers can be ordered from least to greatest (or greatest to least) by placing them where they belong on a number line.</a:t>
            </a:r>
            <a:endParaRPr sz="1700"/>
          </a:p>
          <a:p>
            <a:pPr marL="457200" lvl="0" indent="-336550" algn="l" rtl="0">
              <a:spcBef>
                <a:spcPts val="0"/>
              </a:spcBef>
              <a:spcAft>
                <a:spcPts val="0"/>
              </a:spcAft>
              <a:buSzPts val="1700"/>
              <a:buChar char="●"/>
            </a:pPr>
            <a:r>
              <a:rPr lang="en" sz="1700"/>
              <a:t>When working with fractions, it is best to</a:t>
            </a:r>
            <a:endParaRPr sz="1700"/>
          </a:p>
          <a:p>
            <a:pPr marL="457200" lvl="0" indent="0" algn="l" rtl="0">
              <a:spcBef>
                <a:spcPts val="0"/>
              </a:spcBef>
              <a:spcAft>
                <a:spcPts val="0"/>
              </a:spcAft>
              <a:buNone/>
            </a:pPr>
            <a:r>
              <a:rPr lang="en" sz="1700"/>
              <a:t>convert them to a common denominator.</a:t>
            </a:r>
            <a:endParaRPr sz="1700"/>
          </a:p>
          <a:p>
            <a:pPr marL="457200" lvl="0" indent="-336550" algn="l" rtl="0">
              <a:spcBef>
                <a:spcPts val="0"/>
              </a:spcBef>
              <a:spcAft>
                <a:spcPts val="0"/>
              </a:spcAft>
              <a:buSzPts val="1700"/>
              <a:buChar char="●"/>
            </a:pPr>
            <a:r>
              <a:rPr lang="en" sz="1700"/>
              <a:t>When working with numbers in multiple</a:t>
            </a:r>
            <a:endParaRPr sz="1700"/>
          </a:p>
          <a:p>
            <a:pPr marL="457200" lvl="0" indent="0" algn="l" rtl="0">
              <a:spcBef>
                <a:spcPts val="0"/>
              </a:spcBef>
              <a:spcAft>
                <a:spcPts val="0"/>
              </a:spcAft>
              <a:buNone/>
            </a:pPr>
            <a:r>
              <a:rPr lang="en" sz="1700"/>
              <a:t>forms (decimals, fractions, and percents),</a:t>
            </a:r>
            <a:endParaRPr sz="1700"/>
          </a:p>
          <a:p>
            <a:pPr marL="457200" lvl="0" indent="0" algn="l" rtl="0">
              <a:spcBef>
                <a:spcPts val="0"/>
              </a:spcBef>
              <a:spcAft>
                <a:spcPts val="0"/>
              </a:spcAft>
              <a:buNone/>
            </a:pPr>
            <a:r>
              <a:rPr lang="en" sz="1700"/>
              <a:t>convert the fractions to decimals and the</a:t>
            </a:r>
            <a:endParaRPr sz="1700"/>
          </a:p>
          <a:p>
            <a:pPr marL="457200" lvl="0" indent="0" algn="l" rtl="0">
              <a:spcBef>
                <a:spcPts val="0"/>
              </a:spcBef>
              <a:spcAft>
                <a:spcPts val="0"/>
              </a:spcAft>
              <a:buNone/>
            </a:pPr>
            <a:r>
              <a:rPr lang="en" sz="1700"/>
              <a:t>percents to decimals so that you only have</a:t>
            </a:r>
            <a:endParaRPr sz="1700"/>
          </a:p>
          <a:p>
            <a:pPr marL="457200" lvl="0" indent="0" algn="l" rtl="0">
              <a:spcBef>
                <a:spcPts val="0"/>
              </a:spcBef>
              <a:spcAft>
                <a:spcPts val="0"/>
              </a:spcAft>
              <a:buNone/>
            </a:pPr>
            <a:r>
              <a:rPr lang="en" sz="1700"/>
              <a:t>decimals.</a:t>
            </a:r>
            <a:endParaRPr sz="1700"/>
          </a:p>
          <a:p>
            <a:pPr marL="0" lvl="0" indent="0" algn="l" rtl="0">
              <a:spcBef>
                <a:spcPts val="1600"/>
              </a:spcBef>
              <a:spcAft>
                <a:spcPts val="0"/>
              </a:spcAft>
              <a:buNone/>
            </a:pPr>
            <a:r>
              <a:rPr lang="en" sz="1700" u="sng">
                <a:solidFill>
                  <a:schemeClr val="hlink"/>
                </a:solidFill>
                <a:hlinkClick r:id="rId4"/>
              </a:rPr>
              <a:t>Practice</a:t>
            </a:r>
            <a:r>
              <a:rPr lang="en" sz="1700" baseline="30000"/>
              <a:t>96</a:t>
            </a:r>
            <a:r>
              <a:rPr lang="en" sz="1700"/>
              <a:t> for comparing and ordering rational numbers (</a:t>
            </a:r>
            <a:r>
              <a:rPr lang="en" sz="1700" u="sng">
                <a:solidFill>
                  <a:schemeClr val="hlink"/>
                </a:solidFill>
                <a:hlinkClick r:id="rId5"/>
              </a:rPr>
              <a:t>answer key</a:t>
            </a:r>
            <a:r>
              <a:rPr lang="en" sz="1700" baseline="30000"/>
              <a:t>97</a:t>
            </a:r>
            <a:r>
              <a:rPr lang="en" sz="1700"/>
              <a:t>).</a:t>
            </a:r>
            <a:endParaRPr sz="1700"/>
          </a:p>
        </p:txBody>
      </p:sp>
      <p:pic>
        <p:nvPicPr>
          <p:cNvPr id="807" name="Google Shape;807;p94" title="image.png"/>
          <p:cNvPicPr preferRelativeResize="0"/>
          <p:nvPr/>
        </p:nvPicPr>
        <p:blipFill>
          <a:blip r:embed="rId6">
            <a:alphaModFix/>
          </a:blip>
          <a:stretch>
            <a:fillRect/>
          </a:stretch>
        </p:blipFill>
        <p:spPr>
          <a:xfrm>
            <a:off x="5132850" y="1626313"/>
            <a:ext cx="3699450" cy="2079300"/>
          </a:xfrm>
          <a:prstGeom prst="rect">
            <a:avLst/>
          </a:prstGeom>
          <a:noFill/>
          <a:ln w="9525" cap="flat" cmpd="sng">
            <a:solidFill>
              <a:srgbClr val="999999"/>
            </a:solidFill>
            <a:prstDash val="solid"/>
            <a:round/>
            <a:headEnd type="none" w="sm" len="sm"/>
            <a:tailEnd type="none" w="sm" len="sm"/>
          </a:ln>
        </p:spPr>
      </p:pic>
      <p:sp>
        <p:nvSpPr>
          <p:cNvPr id="808" name="Google Shape;808;p94"/>
          <p:cNvSpPr txBox="1"/>
          <p:nvPr/>
        </p:nvSpPr>
        <p:spPr>
          <a:xfrm>
            <a:off x="7241375" y="3705625"/>
            <a:ext cx="1590900" cy="1118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41</a:t>
            </a:r>
            <a:r>
              <a:rPr lang="en" sz="1000">
                <a:latin typeface="Old Standard TT"/>
                <a:ea typeface="Old Standard TT"/>
                <a:cs typeface="Old Standard TT"/>
                <a:sym typeface="Old Standard TT"/>
              </a:rPr>
              <a:t>. Number line. Adapted from </a:t>
            </a:r>
            <a:r>
              <a:rPr lang="en" sz="1000" i="1">
                <a:latin typeface="Old Standard TT"/>
                <a:ea typeface="Old Standard TT"/>
                <a:cs typeface="Old Standard TT"/>
                <a:sym typeface="Old Standard TT"/>
              </a:rPr>
              <a:t>Unit 3.2 - Adding Rational Numbers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7"/>
              </a:rPr>
              <a:t>https://the-world-is-my-classroom.weebly.com/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83</a:t>
            </a:fld>
            <a:endParaRPr/>
          </a:p>
        </p:txBody>
      </p:sp>
      <p:sp>
        <p:nvSpPr>
          <p:cNvPr id="814" name="Google Shape;814;p9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Word Form</a:t>
            </a:r>
            <a:endParaRPr baseline="30000">
              <a:solidFill>
                <a:schemeClr val="accent6"/>
              </a:solidFill>
            </a:endParaRPr>
          </a:p>
        </p:txBody>
      </p:sp>
      <p:sp>
        <p:nvSpPr>
          <p:cNvPr id="815" name="Google Shape;815;p95"/>
          <p:cNvSpPr txBox="1">
            <a:spLocks noGrp="1"/>
          </p:cNvSpPr>
          <p:nvPr>
            <p:ph type="body" idx="1"/>
          </p:nvPr>
        </p:nvSpPr>
        <p:spPr>
          <a:xfrm>
            <a:off x="311700" y="1171675"/>
            <a:ext cx="4384500" cy="34623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In addition to writing numbers with numbers, we can write them with words. When writing numbers in word form, you must follow specific rules.</a:t>
            </a:r>
            <a:endParaRPr sz="1700"/>
          </a:p>
          <a:p>
            <a:pPr marL="457200" lvl="0" indent="-336550" algn="l" rtl="0">
              <a:spcBef>
                <a:spcPts val="1600"/>
              </a:spcBef>
              <a:spcAft>
                <a:spcPts val="0"/>
              </a:spcAft>
              <a:buSzPts val="1700"/>
              <a:buChar char="●"/>
            </a:pPr>
            <a:r>
              <a:rPr lang="en" sz="1700" u="sng">
                <a:solidFill>
                  <a:schemeClr val="hlink"/>
                </a:solidFill>
                <a:hlinkClick r:id="rId3"/>
              </a:rPr>
              <a:t>Writing whole numbers with words</a:t>
            </a:r>
            <a:r>
              <a:rPr lang="en" sz="1700" baseline="30000"/>
              <a:t>98</a:t>
            </a:r>
            <a:endParaRPr sz="1700" baseline="30000"/>
          </a:p>
          <a:p>
            <a:pPr marL="457200" lvl="0" indent="-336550" algn="l" rtl="0">
              <a:spcBef>
                <a:spcPts val="0"/>
              </a:spcBef>
              <a:spcAft>
                <a:spcPts val="0"/>
              </a:spcAft>
              <a:buSzPts val="1700"/>
              <a:buChar char="●"/>
            </a:pPr>
            <a:r>
              <a:rPr lang="en" sz="1700" u="sng">
                <a:solidFill>
                  <a:schemeClr val="hlink"/>
                </a:solidFill>
                <a:hlinkClick r:id="rId4"/>
              </a:rPr>
              <a:t>Writing decimal numbers with words</a:t>
            </a:r>
            <a:r>
              <a:rPr lang="en" sz="1700" baseline="30000"/>
              <a:t>99</a:t>
            </a:r>
            <a:endParaRPr sz="1700" baseline="30000"/>
          </a:p>
          <a:p>
            <a:pPr marL="0" lvl="0" indent="0" algn="l" rtl="0">
              <a:spcBef>
                <a:spcPts val="1600"/>
              </a:spcBef>
              <a:spcAft>
                <a:spcPts val="1600"/>
              </a:spcAft>
              <a:buNone/>
            </a:pPr>
            <a:r>
              <a:rPr lang="en" sz="1700"/>
              <a:t>Only use the word “and” to represent a decimal point, and only use hyphens in words between twenty-one and ninety-nine.</a:t>
            </a:r>
            <a:endParaRPr sz="1700"/>
          </a:p>
        </p:txBody>
      </p:sp>
      <p:pic>
        <p:nvPicPr>
          <p:cNvPr id="816" name="Google Shape;816;p95" title="image.png"/>
          <p:cNvPicPr preferRelativeResize="0"/>
          <p:nvPr/>
        </p:nvPicPr>
        <p:blipFill>
          <a:blip r:embed="rId5">
            <a:alphaModFix/>
          </a:blip>
          <a:stretch>
            <a:fillRect/>
          </a:stretch>
        </p:blipFill>
        <p:spPr>
          <a:xfrm>
            <a:off x="4861025" y="1171675"/>
            <a:ext cx="3971275" cy="2140175"/>
          </a:xfrm>
          <a:prstGeom prst="rect">
            <a:avLst/>
          </a:prstGeom>
          <a:noFill/>
          <a:ln w="9525" cap="flat" cmpd="sng">
            <a:solidFill>
              <a:srgbClr val="999999"/>
            </a:solidFill>
            <a:prstDash val="solid"/>
            <a:round/>
            <a:headEnd type="none" w="sm" len="sm"/>
            <a:tailEnd type="none" w="sm" len="sm"/>
          </a:ln>
        </p:spPr>
      </p:pic>
      <p:sp>
        <p:nvSpPr>
          <p:cNvPr id="817" name="Google Shape;817;p95"/>
          <p:cNvSpPr txBox="1"/>
          <p:nvPr/>
        </p:nvSpPr>
        <p:spPr>
          <a:xfrm>
            <a:off x="6006075" y="3311850"/>
            <a:ext cx="2826300" cy="116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42</a:t>
            </a:r>
            <a:r>
              <a:rPr lang="en" sz="1000">
                <a:latin typeface="Old Standard TT"/>
                <a:ea typeface="Old Standard TT"/>
                <a:cs typeface="Old Standard TT"/>
                <a:sym typeface="Old Standard TT"/>
              </a:rPr>
              <a:t>. Writing numbers in words. Adapted from </a:t>
            </a:r>
            <a:r>
              <a:rPr lang="en" sz="1000" i="1">
                <a:latin typeface="Old Standard TT"/>
                <a:ea typeface="Old Standard TT"/>
                <a:cs typeface="Old Standard TT"/>
                <a:sym typeface="Old Standard TT"/>
              </a:rPr>
              <a:t>Number Words - Definition, Examples, Practice Problems, FAQs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https://www.splashlearn.com/math-vocabulary/number-sense/number-words</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84</a:t>
            </a:fld>
            <a:endParaRPr/>
          </a:p>
        </p:txBody>
      </p:sp>
      <p:sp>
        <p:nvSpPr>
          <p:cNvPr id="823" name="Google Shape;823;p96"/>
          <p:cNvSpPr/>
          <p:nvPr/>
        </p:nvSpPr>
        <p:spPr>
          <a:xfrm>
            <a:off x="8472450" y="0"/>
            <a:ext cx="671400" cy="668700"/>
          </a:xfrm>
          <a:prstGeom prst="star5">
            <a:avLst>
              <a:gd name="adj" fmla="val 19098"/>
              <a:gd name="hf" fmla="val 105146"/>
              <a:gd name="vf" fmla="val 110557"/>
            </a:avLst>
          </a:prstGeom>
          <a:solidFill>
            <a:schemeClr val="accent3"/>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824" name="Google Shape;824;p96"/>
          <p:cNvSpPr txBox="1">
            <a:spLocks noGrp="1"/>
          </p:cNvSpPr>
          <p:nvPr>
            <p:ph type="body" idx="1"/>
          </p:nvPr>
        </p:nvSpPr>
        <p:spPr>
          <a:xfrm>
            <a:off x="311700" y="1171675"/>
            <a:ext cx="4395300" cy="34623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700"/>
              <a:t>Practice for writing </a:t>
            </a:r>
            <a:r>
              <a:rPr lang="en" sz="1700" u="sng">
                <a:solidFill>
                  <a:schemeClr val="hlink"/>
                </a:solidFill>
                <a:hlinkClick r:id="rId3"/>
              </a:rPr>
              <a:t>whole numbers</a:t>
            </a:r>
            <a:r>
              <a:rPr lang="en" sz="1700" baseline="30000"/>
              <a:t>100</a:t>
            </a:r>
            <a:r>
              <a:rPr lang="en" sz="1700"/>
              <a:t> (answers on the next slide) and </a:t>
            </a:r>
            <a:r>
              <a:rPr lang="en" sz="1700" u="sng">
                <a:solidFill>
                  <a:schemeClr val="hlink"/>
                </a:solidFill>
                <a:hlinkClick r:id="rId4"/>
              </a:rPr>
              <a:t>decimal numbers</a:t>
            </a:r>
            <a:r>
              <a:rPr lang="en" sz="1700" baseline="30000"/>
              <a:t>101</a:t>
            </a:r>
            <a:r>
              <a:rPr lang="en" sz="1700"/>
              <a:t> (</a:t>
            </a:r>
            <a:r>
              <a:rPr lang="en" sz="1700" u="sng">
                <a:solidFill>
                  <a:schemeClr val="hlink"/>
                </a:solidFill>
                <a:hlinkClick r:id="rId5"/>
              </a:rPr>
              <a:t>answer key</a:t>
            </a:r>
            <a:r>
              <a:rPr lang="en" sz="1700" baseline="30000"/>
              <a:t>102</a:t>
            </a:r>
            <a:r>
              <a:rPr lang="en" sz="1700"/>
              <a:t>) in word form.</a:t>
            </a:r>
            <a:endParaRPr sz="1700"/>
          </a:p>
        </p:txBody>
      </p:sp>
      <p:pic>
        <p:nvPicPr>
          <p:cNvPr id="825" name="Google Shape;825;p96" title="image.png"/>
          <p:cNvPicPr preferRelativeResize="0"/>
          <p:nvPr/>
        </p:nvPicPr>
        <p:blipFill>
          <a:blip r:embed="rId6">
            <a:alphaModFix/>
          </a:blip>
          <a:stretch>
            <a:fillRect/>
          </a:stretch>
        </p:blipFill>
        <p:spPr>
          <a:xfrm>
            <a:off x="4861025" y="1171675"/>
            <a:ext cx="3971275" cy="2140175"/>
          </a:xfrm>
          <a:prstGeom prst="rect">
            <a:avLst/>
          </a:prstGeom>
          <a:noFill/>
          <a:ln w="9525" cap="flat" cmpd="sng">
            <a:solidFill>
              <a:srgbClr val="999999"/>
            </a:solidFill>
            <a:prstDash val="solid"/>
            <a:round/>
            <a:headEnd type="none" w="sm" len="sm"/>
            <a:tailEnd type="none" w="sm" len="sm"/>
          </a:ln>
        </p:spPr>
      </p:pic>
      <p:sp>
        <p:nvSpPr>
          <p:cNvPr id="826" name="Google Shape;826;p96"/>
          <p:cNvSpPr txBox="1"/>
          <p:nvPr/>
        </p:nvSpPr>
        <p:spPr>
          <a:xfrm>
            <a:off x="6006075" y="3311850"/>
            <a:ext cx="2826300" cy="116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42</a:t>
            </a:r>
            <a:r>
              <a:rPr lang="en" sz="1000">
                <a:latin typeface="Old Standard TT"/>
                <a:ea typeface="Old Standard TT"/>
                <a:cs typeface="Old Standard TT"/>
                <a:sym typeface="Old Standard TT"/>
              </a:rPr>
              <a:t>. Writing numbers in words. Adapted from </a:t>
            </a:r>
            <a:r>
              <a:rPr lang="en" sz="1000" i="1">
                <a:latin typeface="Old Standard TT"/>
                <a:ea typeface="Old Standard TT"/>
                <a:cs typeface="Old Standard TT"/>
                <a:sym typeface="Old Standard TT"/>
              </a:rPr>
              <a:t>Number Words - Definition, Examples, Practice Problems, FAQs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7"/>
              </a:rPr>
              <a:t>https://www.splashlearn.com/math-vocabulary/number-sense/number-words</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827" name="Google Shape;827;p96"/>
          <p:cNvSpPr txBox="1"/>
          <p:nvPr/>
        </p:nvSpPr>
        <p:spPr>
          <a:xfrm>
            <a:off x="311700" y="2376175"/>
            <a:ext cx="4214100" cy="2257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latin typeface="Gloria Hallelujah"/>
                <a:ea typeface="Gloria Hallelujah"/>
                <a:cs typeface="Gloria Hallelujah"/>
                <a:sym typeface="Gloria Hallelujah"/>
              </a:rPr>
              <a:t>Note:</a:t>
            </a:r>
            <a:endParaRPr sz="1700">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700">
                <a:latin typeface="Old Standard TT"/>
                <a:ea typeface="Old Standard TT"/>
                <a:cs typeface="Old Standard TT"/>
                <a:sym typeface="Old Standard TT"/>
              </a:rPr>
              <a:t>When I write numbers in words, I usually place a comma between the periods. (I would write the first number in the image to the right as “one thousand</a:t>
            </a:r>
            <a:r>
              <a:rPr lang="en" sz="1700" b="1">
                <a:solidFill>
                  <a:srgbClr val="FF0000"/>
                </a:solidFill>
                <a:latin typeface="Old Standard TT"/>
                <a:ea typeface="Old Standard TT"/>
                <a:cs typeface="Old Standard TT"/>
                <a:sym typeface="Old Standard TT"/>
              </a:rPr>
              <a:t>,</a:t>
            </a:r>
            <a:r>
              <a:rPr lang="en" sz="1700">
                <a:latin typeface="Old Standard TT"/>
                <a:ea typeface="Old Standard TT"/>
                <a:cs typeface="Old Standard TT"/>
                <a:sym typeface="Old Standard TT"/>
              </a:rPr>
              <a:t> one hundred five.”) I’m not sure if the TEAS use the commas between the commas.</a:t>
            </a:r>
            <a:endParaRPr sz="1700">
              <a:latin typeface="Old Standard TT"/>
              <a:ea typeface="Old Standard TT"/>
              <a:cs typeface="Old Standard TT"/>
              <a:sym typeface="Old Standard TT"/>
            </a:endParaRPr>
          </a:p>
        </p:txBody>
      </p:sp>
      <p:sp>
        <p:nvSpPr>
          <p:cNvPr id="828" name="Google Shape;828;p9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Word Form</a:t>
            </a:r>
            <a:endParaRPr baseline="30000">
              <a:solidFill>
                <a:schemeClr val="accent6"/>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85</a:t>
            </a:fld>
            <a:endParaRPr/>
          </a:p>
        </p:txBody>
      </p:sp>
      <p:sp>
        <p:nvSpPr>
          <p:cNvPr id="834" name="Google Shape;834;p97"/>
          <p:cNvSpPr txBox="1">
            <a:spLocks noGrp="1"/>
          </p:cNvSpPr>
          <p:nvPr>
            <p:ph type="body" idx="1"/>
          </p:nvPr>
        </p:nvSpPr>
        <p:spPr>
          <a:xfrm>
            <a:off x="311700" y="1171675"/>
            <a:ext cx="8520600" cy="34623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t>Answers to Writing Whole Numbers in Words</a:t>
            </a:r>
            <a:r>
              <a:rPr lang="en" sz="1500"/>
              <a:t>:</a:t>
            </a:r>
            <a:endParaRPr sz="1500"/>
          </a:p>
          <a:p>
            <a:pPr marL="0" lvl="0" indent="0" algn="l" rtl="0">
              <a:spcBef>
                <a:spcPts val="0"/>
              </a:spcBef>
              <a:spcAft>
                <a:spcPts val="0"/>
              </a:spcAft>
              <a:buNone/>
            </a:pPr>
            <a:r>
              <a:rPr lang="en" sz="1500"/>
              <a:t>Part A:</a:t>
            </a:r>
            <a:endParaRPr sz="1500"/>
          </a:p>
          <a:p>
            <a:pPr marL="457200" lvl="0" indent="-323850" algn="l" rtl="0">
              <a:spcBef>
                <a:spcPts val="0"/>
              </a:spcBef>
              <a:spcAft>
                <a:spcPts val="0"/>
              </a:spcAft>
              <a:buSzPts val="1500"/>
              <a:buAutoNum type="arabicPeriod"/>
            </a:pPr>
            <a:r>
              <a:rPr lang="en" sz="1500"/>
              <a:t>Sixty-eight million, forty-six thousand, one hundred ninety-seven</a:t>
            </a:r>
            <a:endParaRPr sz="1500"/>
          </a:p>
          <a:p>
            <a:pPr marL="457200" lvl="0" indent="-323850" algn="l" rtl="0">
              <a:spcBef>
                <a:spcPts val="0"/>
              </a:spcBef>
              <a:spcAft>
                <a:spcPts val="0"/>
              </a:spcAft>
              <a:buSzPts val="1500"/>
              <a:buAutoNum type="arabicPeriod"/>
            </a:pPr>
            <a:r>
              <a:rPr lang="en" sz="1500"/>
              <a:t>Fifty-four million, five hundred ninety-three thousand, twenty-six</a:t>
            </a:r>
            <a:endParaRPr sz="1500"/>
          </a:p>
          <a:p>
            <a:pPr marL="457200" lvl="0" indent="-323850" algn="l" rtl="0">
              <a:spcBef>
                <a:spcPts val="0"/>
              </a:spcBef>
              <a:spcAft>
                <a:spcPts val="0"/>
              </a:spcAft>
              <a:buSzPts val="1500"/>
              <a:buAutoNum type="arabicPeriod"/>
            </a:pPr>
            <a:r>
              <a:rPr lang="en" sz="1500"/>
              <a:t>Ninety-six million, one hundred fifty-nine thousand, four hundred seventy-eight</a:t>
            </a:r>
            <a:endParaRPr sz="1500"/>
          </a:p>
          <a:p>
            <a:pPr marL="457200" lvl="0" indent="-323850" algn="l" rtl="0">
              <a:spcBef>
                <a:spcPts val="0"/>
              </a:spcBef>
              <a:spcAft>
                <a:spcPts val="0"/>
              </a:spcAft>
              <a:buSzPts val="1500"/>
              <a:buAutoNum type="arabicPeriod"/>
            </a:pPr>
            <a:r>
              <a:rPr lang="en" sz="1500"/>
              <a:t>Twenty-five million, eight hundred twenty thousand, nine hundred thirty-six</a:t>
            </a:r>
            <a:endParaRPr sz="1500"/>
          </a:p>
          <a:p>
            <a:pPr marL="457200" lvl="0" indent="-323850" algn="l" rtl="0">
              <a:spcBef>
                <a:spcPts val="0"/>
              </a:spcBef>
              <a:spcAft>
                <a:spcPts val="0"/>
              </a:spcAft>
              <a:buSzPts val="1500"/>
              <a:buAutoNum type="arabicPeriod"/>
            </a:pPr>
            <a:r>
              <a:rPr lang="en" sz="1500"/>
              <a:t>Thirteen million, seven hundred thirty-two thousand, five hundred forty-nine</a:t>
            </a:r>
            <a:endParaRPr sz="1500"/>
          </a:p>
          <a:p>
            <a:pPr marL="0" lvl="0" indent="0" algn="l" rtl="0">
              <a:spcBef>
                <a:spcPts val="0"/>
              </a:spcBef>
              <a:spcAft>
                <a:spcPts val="0"/>
              </a:spcAft>
              <a:buNone/>
            </a:pPr>
            <a:r>
              <a:rPr lang="en" sz="1500"/>
              <a:t>Part B:</a:t>
            </a:r>
            <a:endParaRPr sz="1500"/>
          </a:p>
          <a:p>
            <a:pPr marL="457200" lvl="0" indent="-323850" algn="l" rtl="0">
              <a:spcBef>
                <a:spcPts val="0"/>
              </a:spcBef>
              <a:spcAft>
                <a:spcPts val="0"/>
              </a:spcAft>
              <a:buSzPts val="1500"/>
              <a:buAutoNum type="arabicPeriod"/>
            </a:pPr>
            <a:r>
              <a:rPr lang="en" sz="1500"/>
              <a:t>17,089,263</a:t>
            </a:r>
            <a:endParaRPr sz="1500"/>
          </a:p>
          <a:p>
            <a:pPr marL="457200" lvl="0" indent="-323850" algn="l" rtl="0">
              <a:spcBef>
                <a:spcPts val="0"/>
              </a:spcBef>
              <a:spcAft>
                <a:spcPts val="0"/>
              </a:spcAft>
              <a:buSzPts val="1500"/>
              <a:buAutoNum type="arabicPeriod"/>
            </a:pPr>
            <a:r>
              <a:rPr lang="en" sz="1500"/>
              <a:t>96,173,852</a:t>
            </a:r>
            <a:endParaRPr sz="1500"/>
          </a:p>
          <a:p>
            <a:pPr marL="457200" lvl="0" indent="-323850" algn="l" rtl="0">
              <a:spcBef>
                <a:spcPts val="0"/>
              </a:spcBef>
              <a:spcAft>
                <a:spcPts val="0"/>
              </a:spcAft>
              <a:buSzPts val="1500"/>
              <a:buAutoNum type="arabicPeriod"/>
            </a:pPr>
            <a:r>
              <a:rPr lang="en" sz="1500"/>
              <a:t>29,304,615</a:t>
            </a:r>
            <a:endParaRPr sz="1500"/>
          </a:p>
          <a:p>
            <a:pPr marL="457200" lvl="0" indent="-323850" algn="l" rtl="0">
              <a:spcBef>
                <a:spcPts val="0"/>
              </a:spcBef>
              <a:spcAft>
                <a:spcPts val="0"/>
              </a:spcAft>
              <a:buSzPts val="1500"/>
              <a:buAutoNum type="arabicPeriod"/>
            </a:pPr>
            <a:r>
              <a:rPr lang="en" sz="1500"/>
              <a:t>35,617,082</a:t>
            </a:r>
            <a:endParaRPr sz="1500"/>
          </a:p>
          <a:p>
            <a:pPr marL="457200" lvl="0" indent="-323850" algn="l" rtl="0">
              <a:spcBef>
                <a:spcPts val="0"/>
              </a:spcBef>
              <a:spcAft>
                <a:spcPts val="0"/>
              </a:spcAft>
              <a:buSzPts val="1500"/>
              <a:buAutoNum type="arabicPeriod"/>
            </a:pPr>
            <a:r>
              <a:rPr lang="en" sz="1500"/>
              <a:t>51,986,470</a:t>
            </a:r>
            <a:endParaRPr sz="1500"/>
          </a:p>
        </p:txBody>
      </p:sp>
      <p:sp>
        <p:nvSpPr>
          <p:cNvPr id="835" name="Google Shape;835;p9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Word Form Answers</a:t>
            </a:r>
            <a:endParaRPr baseline="30000">
              <a:solidFill>
                <a:schemeClr val="accent6"/>
              </a:solidFill>
            </a:endParaRPr>
          </a:p>
        </p:txBody>
      </p:sp>
      <p:sp>
        <p:nvSpPr>
          <p:cNvPr id="836" name="Google Shape;836;p97"/>
          <p:cNvSpPr txBox="1"/>
          <p:nvPr/>
        </p:nvSpPr>
        <p:spPr>
          <a:xfrm>
            <a:off x="6751500" y="3269275"/>
            <a:ext cx="2080800" cy="1364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a:solidFill>
                  <a:srgbClr val="000000"/>
                </a:solidFill>
                <a:latin typeface="Gloria Hallelujah"/>
                <a:ea typeface="Gloria Hallelujah"/>
                <a:cs typeface="Gloria Hallelujah"/>
                <a:sym typeface="Gloria Hallelujah"/>
              </a:rPr>
              <a:t>Please let me know if I made any mistake</a:t>
            </a:r>
            <a:r>
              <a:rPr lang="en" sz="1800">
                <a:latin typeface="Gloria Hallelujah"/>
                <a:ea typeface="Gloria Hallelujah"/>
                <a:cs typeface="Gloria Hallelujah"/>
                <a:sym typeface="Gloria Hallelujah"/>
              </a:rPr>
              <a:t>s</a:t>
            </a:r>
            <a:r>
              <a:rPr lang="en" sz="1800">
                <a:solidFill>
                  <a:srgbClr val="000000"/>
                </a:solidFill>
                <a:latin typeface="Gloria Hallelujah"/>
                <a:ea typeface="Gloria Hallelujah"/>
                <a:cs typeface="Gloria Hallelujah"/>
                <a:sym typeface="Gloria Hallelujah"/>
              </a:rPr>
              <a:t>!</a:t>
            </a:r>
            <a:endParaRPr sz="1800">
              <a:solidFill>
                <a:srgbClr val="000000"/>
              </a:solidFill>
              <a:latin typeface="Gloria Hallelujah"/>
              <a:ea typeface="Gloria Hallelujah"/>
              <a:cs typeface="Gloria Hallelujah"/>
              <a:sym typeface="Gloria Hallelujah"/>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9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 Numbers: Reminder</a:t>
            </a:r>
            <a:endParaRPr baseline="30000"/>
          </a:p>
        </p:txBody>
      </p:sp>
      <p:sp>
        <p:nvSpPr>
          <p:cNvPr id="842" name="Google Shape;842;p98"/>
          <p:cNvSpPr txBox="1">
            <a:spLocks noGrp="1"/>
          </p:cNvSpPr>
          <p:nvPr>
            <p:ph type="body" idx="1"/>
          </p:nvPr>
        </p:nvSpPr>
        <p:spPr>
          <a:xfrm>
            <a:off x="311700" y="1171600"/>
            <a:ext cx="8520600" cy="3350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That’s the end of this portion of the workshop.</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b="1"/>
          </a:p>
        </p:txBody>
      </p:sp>
      <p:sp>
        <p:nvSpPr>
          <p:cNvPr id="843" name="Google Shape;843;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99"/>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END!</a:t>
            </a:r>
            <a:endParaRPr/>
          </a:p>
          <a:p>
            <a:pPr marL="0" lvl="0" indent="0" algn="l" rtl="0">
              <a:spcBef>
                <a:spcPts val="0"/>
              </a:spcBef>
              <a:spcAft>
                <a:spcPts val="0"/>
              </a:spcAft>
              <a:buNone/>
            </a:pPr>
            <a:r>
              <a:rPr lang="en"/>
              <a:t>(of Part 1)</a:t>
            </a:r>
            <a:endParaRPr/>
          </a:p>
        </p:txBody>
      </p:sp>
      <p:sp>
        <p:nvSpPr>
          <p:cNvPr id="849" name="Google Shape;849;p99"/>
          <p:cNvSpPr txBox="1">
            <a:spLocks noGrp="1"/>
          </p:cNvSpPr>
          <p:nvPr>
            <p:ph type="subTitle" idx="1"/>
          </p:nvPr>
        </p:nvSpPr>
        <p:spPr>
          <a:xfrm>
            <a:off x="512700" y="3840650"/>
            <a:ext cx="5754300" cy="91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Make sure you check out Part 2: Algebra!</a:t>
            </a:r>
            <a:endParaRPr sz="2200"/>
          </a:p>
        </p:txBody>
      </p:sp>
      <p:sp>
        <p:nvSpPr>
          <p:cNvPr id="850" name="Google Shape;850;p99"/>
          <p:cNvSpPr txBox="1"/>
          <p:nvPr/>
        </p:nvSpPr>
        <p:spPr>
          <a:xfrm>
            <a:off x="6267000" y="3608275"/>
            <a:ext cx="2654100" cy="53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solidFill>
                  <a:srgbClr val="FFFFFF"/>
                </a:solidFill>
                <a:latin typeface="Old Standard TT"/>
                <a:ea typeface="Old Standard TT"/>
                <a:cs typeface="Old Standard TT"/>
                <a:sym typeface="Old Standard TT"/>
              </a:rPr>
              <a:t>Figure 43</a:t>
            </a:r>
            <a:r>
              <a:rPr lang="en" sz="1000">
                <a:solidFill>
                  <a:srgbClr val="FFFFFF"/>
                </a:solidFill>
                <a:latin typeface="Old Standard TT"/>
                <a:ea typeface="Old Standard TT"/>
                <a:cs typeface="Old Standard TT"/>
                <a:sym typeface="Old Standard TT"/>
              </a:rPr>
              <a:t>. Gatsby cheers. Retrieved from </a:t>
            </a:r>
            <a:r>
              <a:rPr lang="en" sz="1000" u="sng">
                <a:solidFill>
                  <a:schemeClr val="hlink"/>
                </a:solidFill>
                <a:latin typeface="Old Standard TT"/>
                <a:ea typeface="Old Standard TT"/>
                <a:cs typeface="Old Standard TT"/>
                <a:sym typeface="Old Standard TT"/>
                <a:hlinkClick r:id="rId3"/>
              </a:rPr>
              <a:t>https://imgur.com/gallery/7MrEHC4</a:t>
            </a:r>
            <a:r>
              <a:rPr lang="en" sz="1000">
                <a:solidFill>
                  <a:srgbClr val="FFFFFF"/>
                </a:solidFill>
                <a:latin typeface="Old Standard TT"/>
                <a:ea typeface="Old Standard TT"/>
                <a:cs typeface="Old Standard TT"/>
                <a:sym typeface="Old Standard TT"/>
              </a:rPr>
              <a:t>.</a:t>
            </a:r>
            <a:endParaRPr sz="1000">
              <a:solidFill>
                <a:srgbClr val="FFFFFF"/>
              </a:solidFill>
              <a:latin typeface="Old Standard TT"/>
              <a:ea typeface="Old Standard TT"/>
              <a:cs typeface="Old Standard TT"/>
              <a:sym typeface="Old Standard TT"/>
            </a:endParaRPr>
          </a:p>
        </p:txBody>
      </p:sp>
      <p:pic>
        <p:nvPicPr>
          <p:cNvPr id="851" name="Google Shape;851;p99"/>
          <p:cNvPicPr preferRelativeResize="0"/>
          <p:nvPr/>
        </p:nvPicPr>
        <p:blipFill>
          <a:blip r:embed="rId4">
            <a:alphaModFix/>
          </a:blip>
          <a:stretch>
            <a:fillRect/>
          </a:stretch>
        </p:blipFill>
        <p:spPr>
          <a:xfrm>
            <a:off x="3738550" y="1535238"/>
            <a:ext cx="5182550" cy="2073025"/>
          </a:xfrm>
          <a:prstGeom prst="rect">
            <a:avLst/>
          </a:prstGeom>
          <a:noFill/>
          <a:ln w="9525" cap="flat" cmpd="sng">
            <a:solidFill>
              <a:srgbClr val="FFFFFF"/>
            </a:solidFill>
            <a:prstDash val="solid"/>
            <a:round/>
            <a:headEnd type="none" w="sm" len="sm"/>
            <a:tailEnd type="none" w="sm" len="sm"/>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0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1</a:t>
            </a:r>
            <a:endParaRPr/>
          </a:p>
        </p:txBody>
      </p:sp>
      <p:sp>
        <p:nvSpPr>
          <p:cNvPr id="857" name="Google Shape;857;p100"/>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AutoNum type="arabicPeriod"/>
            </a:pPr>
            <a:r>
              <a:rPr lang="en" sz="1200"/>
              <a:t>“Intro to rational &amp; irrational numbers” (video). </a:t>
            </a:r>
            <a:r>
              <a:rPr lang="en" sz="1200" i="1"/>
              <a:t>Khan Academy</a:t>
            </a:r>
            <a:r>
              <a:rPr lang="en" sz="1200"/>
              <a:t>. Accessed June 26, 2025. </a:t>
            </a:r>
            <a:r>
              <a:rPr lang="en" sz="1200" u="sng">
                <a:solidFill>
                  <a:schemeClr val="accent5"/>
                </a:solidFill>
                <a:hlinkClick r:id="rId3">
                  <a:extLst>
                    <a:ext uri="{A12FA001-AC4F-418D-AE19-62706E023703}">
                      <ahyp:hlinkClr xmlns:ahyp="http://schemas.microsoft.com/office/drawing/2018/hyperlinkcolor" val="tx"/>
                    </a:ext>
                  </a:extLst>
                </a:hlinkClick>
              </a:rPr>
              <a:t>https://www.khanacademy.org/math/cc-eighth-grade-math/cc-8th-numbers-operations/cc-8th-irrational-numbers/v/introduction-to-rational-and-irrational-numbers</a:t>
            </a:r>
            <a:endParaRPr sz="1200">
              <a:solidFill>
                <a:schemeClr val="accent5"/>
              </a:solidFill>
            </a:endParaRPr>
          </a:p>
          <a:p>
            <a:pPr marL="457200" lvl="0" indent="-304800" algn="l" rtl="0">
              <a:lnSpc>
                <a:spcPct val="115000"/>
              </a:lnSpc>
              <a:spcBef>
                <a:spcPts val="0"/>
              </a:spcBef>
              <a:spcAft>
                <a:spcPts val="0"/>
              </a:spcAft>
              <a:buSzPts val="1200"/>
              <a:buAutoNum type="arabicPeriod"/>
            </a:pPr>
            <a:r>
              <a:rPr lang="en" sz="1200"/>
              <a:t>Math with Mr. J. (2020, March 31). Prime and Composite Numbers | Math with Mr. J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https://www.youtube.com/watch?v=ydm2cxacPIM</a:t>
            </a:r>
            <a:endParaRPr sz="1200">
              <a:solidFill>
                <a:schemeClr val="accent5"/>
              </a:solidFill>
            </a:endParaRPr>
          </a:p>
          <a:p>
            <a:pPr marL="457200" lvl="0" indent="-304800" algn="l" rtl="0">
              <a:lnSpc>
                <a:spcPct val="115000"/>
              </a:lnSpc>
              <a:spcBef>
                <a:spcPts val="0"/>
              </a:spcBef>
              <a:spcAft>
                <a:spcPts val="0"/>
              </a:spcAft>
              <a:buSzPts val="1200"/>
              <a:buAutoNum type="arabicPeriod"/>
            </a:pPr>
            <a:r>
              <a:rPr lang="en" sz="1200"/>
              <a:t>“Prime factorization” (video). </a:t>
            </a:r>
            <a:r>
              <a:rPr lang="en" sz="1200" i="1"/>
              <a:t>Khan Academy</a:t>
            </a:r>
            <a:r>
              <a:rPr lang="en" sz="1200"/>
              <a:t>. Accessed June 26, 2025. </a:t>
            </a:r>
            <a:r>
              <a:rPr lang="en" sz="1200" u="sng">
                <a:solidFill>
                  <a:schemeClr val="accent5"/>
                </a:solidFill>
                <a:hlinkClick r:id="rId5">
                  <a:extLst>
                    <a:ext uri="{A12FA001-AC4F-418D-AE19-62706E023703}">
                      <ahyp:hlinkClr xmlns:ahyp="http://schemas.microsoft.com/office/drawing/2018/hyperlinkcolor" val="tx"/>
                    </a:ext>
                  </a:extLst>
                </a:hlinkClick>
              </a:rPr>
              <a:t>https://www.khanacademy.org/math/pre-algebra/pre-algebra-factors-multiples/pre-algebra-prime-factorization-prealg/v/prime-factorization</a:t>
            </a:r>
            <a:endParaRPr sz="1200">
              <a:solidFill>
                <a:schemeClr val="accent5"/>
              </a:solidFill>
            </a:endParaRPr>
          </a:p>
          <a:p>
            <a:pPr marL="457200" lvl="0" indent="-304800" algn="l" rtl="0">
              <a:lnSpc>
                <a:spcPct val="115000"/>
              </a:lnSpc>
              <a:spcBef>
                <a:spcPts val="0"/>
              </a:spcBef>
              <a:spcAft>
                <a:spcPts val="0"/>
              </a:spcAft>
              <a:buSzPts val="1200"/>
              <a:buAutoNum type="arabicPeriod"/>
            </a:pPr>
            <a:r>
              <a:rPr lang="en" sz="1200"/>
              <a:t>Math with Mr. J. (2020, April 13). Divisibility Rules (2, 3, 4, &amp; 5) [Video]. YouTube. </a:t>
            </a:r>
            <a:r>
              <a:rPr lang="en" sz="1200" u="sng">
                <a:solidFill>
                  <a:schemeClr val="accent5"/>
                </a:solidFill>
                <a:hlinkClick r:id="rId6">
                  <a:extLst>
                    <a:ext uri="{A12FA001-AC4F-418D-AE19-62706E023703}">
                      <ahyp:hlinkClr xmlns:ahyp="http://schemas.microsoft.com/office/drawing/2018/hyperlinkcolor" val="tx"/>
                    </a:ext>
                  </a:extLst>
                </a:hlinkClick>
              </a:rPr>
              <a:t>https://www.youtube.com/watch?v=cqnYjR46T58</a:t>
            </a:r>
            <a:endParaRPr sz="1200">
              <a:solidFill>
                <a:schemeClr val="accent5"/>
              </a:solidFill>
            </a:endParaRPr>
          </a:p>
          <a:p>
            <a:pPr marL="457200" lvl="0" indent="-304800" algn="l" rtl="0">
              <a:lnSpc>
                <a:spcPct val="115000"/>
              </a:lnSpc>
              <a:spcBef>
                <a:spcPts val="0"/>
              </a:spcBef>
              <a:spcAft>
                <a:spcPts val="0"/>
              </a:spcAft>
              <a:buSzPts val="1200"/>
              <a:buAutoNum type="arabicPeriod"/>
            </a:pPr>
            <a:r>
              <a:rPr lang="en" sz="1200"/>
              <a:t>Math with Mr. J. (2020, April 13). Divisibility Rules (6, 7, 8, 9, &amp; 10) [Video]. YouTube. </a:t>
            </a:r>
            <a:r>
              <a:rPr lang="en" sz="1200" u="sng">
                <a:solidFill>
                  <a:schemeClr val="accent5"/>
                </a:solidFill>
                <a:hlinkClick r:id="rId7">
                  <a:extLst>
                    <a:ext uri="{A12FA001-AC4F-418D-AE19-62706E023703}">
                      <ahyp:hlinkClr xmlns:ahyp="http://schemas.microsoft.com/office/drawing/2018/hyperlinkcolor" val="tx"/>
                    </a:ext>
                  </a:extLst>
                </a:hlinkClick>
              </a:rPr>
              <a:t>https://www.youtube.com/watch?v=OPz99FFbo7M</a:t>
            </a:r>
            <a:endParaRPr sz="1200">
              <a:solidFill>
                <a:schemeClr val="accent5"/>
              </a:solidFill>
            </a:endParaRPr>
          </a:p>
          <a:p>
            <a:pPr marL="457200" lvl="0" indent="-304800" algn="l" rtl="0">
              <a:lnSpc>
                <a:spcPct val="115000"/>
              </a:lnSpc>
              <a:spcBef>
                <a:spcPts val="0"/>
              </a:spcBef>
              <a:spcAft>
                <a:spcPts val="0"/>
              </a:spcAft>
              <a:buSzPts val="1200"/>
              <a:buAutoNum type="arabicPeriod"/>
            </a:pPr>
            <a:r>
              <a:rPr lang="en" sz="1200"/>
              <a:t>Prime Factors (A). (2025). </a:t>
            </a:r>
            <a:r>
              <a:rPr lang="en" sz="1200" u="sng">
                <a:solidFill>
                  <a:schemeClr val="hlink"/>
                </a:solidFill>
                <a:hlinkClick r:id="rId8"/>
              </a:rPr>
              <a:t>Math-Drills.com</a:t>
            </a:r>
            <a:r>
              <a:rPr lang="en" sz="1200"/>
              <a:t>. </a:t>
            </a:r>
            <a:r>
              <a:rPr lang="en" sz="1200" u="sng">
                <a:solidFill>
                  <a:schemeClr val="accent5"/>
                </a:solidFill>
                <a:hlinkClick r:id="rId9">
                  <a:extLst>
                    <a:ext uri="{A12FA001-AC4F-418D-AE19-62706E023703}">
                      <ahyp:hlinkClr xmlns:ahyp="http://schemas.microsoft.com/office/drawing/2018/hyperlinkcolor" val="tx"/>
                    </a:ext>
                  </a:extLst>
                </a:hlinkClick>
              </a:rPr>
              <a:t>https://math-drills.com/numbersense/prime_factors_tree_004144_001.1675735321.pdf</a:t>
            </a:r>
            <a:endParaRPr sz="1200">
              <a:solidFill>
                <a:schemeClr val="accent5"/>
              </a:solidFill>
            </a:endParaRPr>
          </a:p>
        </p:txBody>
      </p:sp>
      <p:sp>
        <p:nvSpPr>
          <p:cNvPr id="858" name="Google Shape;858;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0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2</a:t>
            </a:r>
            <a:endParaRPr/>
          </a:p>
        </p:txBody>
      </p:sp>
      <p:sp>
        <p:nvSpPr>
          <p:cNvPr id="864" name="Google Shape;864;p101"/>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AutoNum type="arabicPeriod" startAt="7"/>
            </a:pPr>
            <a:r>
              <a:rPr lang="en" sz="1200"/>
              <a:t>“Least common multiple” (video). </a:t>
            </a:r>
            <a:r>
              <a:rPr lang="en" sz="1200" i="1"/>
              <a:t>Khan Academy</a:t>
            </a:r>
            <a:r>
              <a:rPr lang="en" sz="1200"/>
              <a:t>. Accessed June 26, 2025. </a:t>
            </a:r>
            <a:r>
              <a:rPr lang="en" sz="1200" u="sng">
                <a:solidFill>
                  <a:schemeClr val="accent5"/>
                </a:solidFill>
                <a:hlinkClick r:id="rId3">
                  <a:extLst>
                    <a:ext uri="{A12FA001-AC4F-418D-AE19-62706E023703}">
                      <ahyp:hlinkClr xmlns:ahyp="http://schemas.microsoft.com/office/drawing/2018/hyperlinkcolor" val="tx"/>
                    </a:ext>
                  </a:extLst>
                </a:hlinkClick>
              </a:rPr>
              <a:t>https://www.khanacademy.org/math/cc-sixth-grade-math/cc-6th-expressions-and-variables/cc-6th-lcm/v/least-common-multiple-exercise</a:t>
            </a:r>
            <a:endParaRPr sz="1200"/>
          </a:p>
          <a:p>
            <a:pPr marL="457200" lvl="0" indent="-304800" algn="l" rtl="0">
              <a:lnSpc>
                <a:spcPct val="115000"/>
              </a:lnSpc>
              <a:spcBef>
                <a:spcPts val="0"/>
              </a:spcBef>
              <a:spcAft>
                <a:spcPts val="0"/>
              </a:spcAft>
              <a:buClr>
                <a:srgbClr val="0F0F0F"/>
              </a:buClr>
              <a:buSzPts val="1200"/>
              <a:buAutoNum type="arabicPeriod" startAt="7"/>
            </a:pPr>
            <a:r>
              <a:rPr lang="en" sz="1200"/>
              <a:t>Math with Mr. J. (2020, January 13). Greatest Common Factor | How to Find the Greatest Common Factor (GCF) [Video]. YouTube. </a:t>
            </a:r>
            <a:r>
              <a:rPr lang="en" sz="1200" u="sng">
                <a:solidFill>
                  <a:schemeClr val="hlink"/>
                </a:solidFill>
                <a:hlinkClick r:id="rId4"/>
              </a:rPr>
              <a:t>https://www.youtube.com/watch?v=crWLFqOQtBA</a:t>
            </a:r>
            <a:endParaRPr sz="1200">
              <a:solidFill>
                <a:schemeClr val="accent5"/>
              </a:solidFill>
            </a:endParaRPr>
          </a:p>
          <a:p>
            <a:pPr marL="457200" lvl="0" indent="-304800" algn="l" rtl="0">
              <a:lnSpc>
                <a:spcPct val="115000"/>
              </a:lnSpc>
              <a:spcBef>
                <a:spcPts val="0"/>
              </a:spcBef>
              <a:spcAft>
                <a:spcPts val="0"/>
              </a:spcAft>
              <a:buClr>
                <a:srgbClr val="0F0F0F"/>
              </a:buClr>
              <a:buSzPts val="1200"/>
              <a:buAutoNum type="arabicPeriod" startAt="7"/>
            </a:pPr>
            <a:r>
              <a:rPr lang="en" sz="1200"/>
              <a:t>LCM and GCF Worksheets. (2025).</a:t>
            </a:r>
            <a:r>
              <a:rPr lang="en" sz="1200">
                <a:solidFill>
                  <a:schemeClr val="accent5"/>
                </a:solidFill>
              </a:rPr>
              <a:t> </a:t>
            </a:r>
            <a:r>
              <a:rPr lang="en" sz="1200" u="sng">
                <a:solidFill>
                  <a:schemeClr val="accent5"/>
                </a:solidFill>
                <a:hlinkClick r:id="rId5">
                  <a:extLst>
                    <a:ext uri="{A12FA001-AC4F-418D-AE19-62706E023703}">
                      <ahyp:hlinkClr xmlns:ahyp="http://schemas.microsoft.com/office/drawing/2018/hyperlinkcolor" val="tx"/>
                    </a:ext>
                  </a:extLst>
                </a:hlinkClick>
              </a:rPr>
              <a:t>OnlineMathLearning.com</a:t>
            </a:r>
            <a:r>
              <a:rPr lang="en" sz="1200"/>
              <a:t>. </a:t>
            </a:r>
            <a:r>
              <a:rPr lang="en" sz="1200" u="sng">
                <a:solidFill>
                  <a:schemeClr val="hlink"/>
                </a:solidFill>
                <a:hlinkClick r:id="rId6"/>
              </a:rPr>
              <a:t>https://www.interactive.onlinemathlearning.com/share/worksheets/lcm-gcf-worksheet.pdf</a:t>
            </a:r>
            <a:endParaRPr sz="1200">
              <a:solidFill>
                <a:schemeClr val="accent5"/>
              </a:solidFill>
            </a:endParaRPr>
          </a:p>
          <a:p>
            <a:pPr marL="457200" lvl="0" indent="-304800" algn="l" rtl="0">
              <a:lnSpc>
                <a:spcPct val="115000"/>
              </a:lnSpc>
              <a:spcBef>
                <a:spcPts val="0"/>
              </a:spcBef>
              <a:spcAft>
                <a:spcPts val="0"/>
              </a:spcAft>
              <a:buClr>
                <a:srgbClr val="0F0F0F"/>
              </a:buClr>
              <a:buSzPts val="1200"/>
              <a:buAutoNum type="arabicPeriod" startAt="7"/>
            </a:pPr>
            <a:r>
              <a:rPr lang="en" sz="1200"/>
              <a:t>Math with Mr. J. (2020, January 12). What is Absolute Value? | Absolute Value Examples | Math with Mr. J [Video]. YouTube. </a:t>
            </a:r>
            <a:r>
              <a:rPr lang="en" sz="1200" u="sng">
                <a:solidFill>
                  <a:schemeClr val="hlink"/>
                </a:solidFill>
                <a:hlinkClick r:id="rId7"/>
              </a:rPr>
              <a:t>https://www.youtube.com/watch?v=LnfhdtjcpVY</a:t>
            </a:r>
            <a:endParaRPr sz="1200">
              <a:solidFill>
                <a:schemeClr val="accent5"/>
              </a:solidFill>
            </a:endParaRPr>
          </a:p>
          <a:p>
            <a:pPr marL="457200" lvl="0" indent="-304800" algn="l" rtl="0">
              <a:lnSpc>
                <a:spcPct val="115000"/>
              </a:lnSpc>
              <a:spcBef>
                <a:spcPts val="0"/>
              </a:spcBef>
              <a:spcAft>
                <a:spcPts val="0"/>
              </a:spcAft>
              <a:buClr>
                <a:srgbClr val="0F0F0F"/>
              </a:buClr>
              <a:buSzPts val="1200"/>
              <a:buAutoNum type="arabicPeriod" startAt="7"/>
            </a:pPr>
            <a:r>
              <a:rPr lang="en" sz="1200"/>
              <a:t>Absolute values. (2025). K5 Learning.</a:t>
            </a:r>
            <a:r>
              <a:rPr lang="en" sz="1200">
                <a:solidFill>
                  <a:schemeClr val="accent5"/>
                </a:solidFill>
              </a:rPr>
              <a:t> </a:t>
            </a:r>
            <a:r>
              <a:rPr lang="en" sz="1200" u="sng">
                <a:solidFill>
                  <a:schemeClr val="hlink"/>
                </a:solidFill>
                <a:hlinkClick r:id="rId8"/>
              </a:rPr>
              <a:t>https://www.k5learning.com/worksheets/math/grade-5-integers-absolute-value-a.pdf</a:t>
            </a:r>
            <a:endParaRPr sz="1200">
              <a:solidFill>
                <a:schemeClr val="accent5"/>
              </a:solidFill>
            </a:endParaRPr>
          </a:p>
          <a:p>
            <a:pPr marL="457200" lvl="0" indent="-304800" algn="l" rtl="0">
              <a:lnSpc>
                <a:spcPct val="115000"/>
              </a:lnSpc>
              <a:spcBef>
                <a:spcPts val="0"/>
              </a:spcBef>
              <a:spcAft>
                <a:spcPts val="0"/>
              </a:spcAft>
              <a:buClr>
                <a:srgbClr val="0F0F0F"/>
              </a:buClr>
              <a:buSzPts val="1200"/>
              <a:buAutoNum type="arabicPeriod" startAt="7"/>
            </a:pPr>
            <a:r>
              <a:rPr lang="en" sz="1200"/>
              <a:t>Math with Mr. J. (2021, January 8). Adding Integers | How to Add Positive and Negative Integers [Video]. YouTube. </a:t>
            </a:r>
            <a:r>
              <a:rPr lang="en" sz="1200" u="sng">
                <a:solidFill>
                  <a:schemeClr val="hlink"/>
                </a:solidFill>
                <a:hlinkClick r:id="rId9"/>
              </a:rPr>
              <a:t>https://www.youtube.com/watch?v=CfkaifC7tGY</a:t>
            </a:r>
            <a:endParaRPr sz="1200">
              <a:solidFill>
                <a:schemeClr val="accent5"/>
              </a:solidFill>
            </a:endParaRPr>
          </a:p>
          <a:p>
            <a:pPr marL="457200" lvl="0" indent="-304800" algn="l" rtl="0">
              <a:lnSpc>
                <a:spcPct val="115000"/>
              </a:lnSpc>
              <a:spcBef>
                <a:spcPts val="0"/>
              </a:spcBef>
              <a:spcAft>
                <a:spcPts val="0"/>
              </a:spcAft>
              <a:buClr>
                <a:srgbClr val="0F0F0F"/>
              </a:buClr>
              <a:buSzPts val="1200"/>
              <a:buAutoNum type="arabicPeriod" startAt="7"/>
            </a:pPr>
            <a:r>
              <a:rPr lang="en" sz="1200"/>
              <a:t>Math with Mr. J. (2022, June 21). Subtracting Integers Explained | How to Subtract Integers | Math with Mr. J [Video]. YouTube. </a:t>
            </a:r>
            <a:r>
              <a:rPr lang="en" sz="1200" u="sng">
                <a:solidFill>
                  <a:schemeClr val="hlink"/>
                </a:solidFill>
                <a:hlinkClick r:id="rId10"/>
              </a:rPr>
              <a:t>https://www.youtube.com/watch?v=5sNqgCK7MG4</a:t>
            </a:r>
            <a:endParaRPr sz="1200">
              <a:solidFill>
                <a:schemeClr val="accent5"/>
              </a:solidFill>
            </a:endParaRPr>
          </a:p>
        </p:txBody>
      </p:sp>
      <p:sp>
        <p:nvSpPr>
          <p:cNvPr id="865" name="Google Shape;865;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Sets of Numbers</a:t>
            </a:r>
            <a:endParaRPr/>
          </a:p>
        </p:txBody>
      </p:sp>
      <p:sp>
        <p:nvSpPr>
          <p:cNvPr id="128" name="Google Shape;128;p21"/>
          <p:cNvSpPr txBox="1">
            <a:spLocks noGrp="1"/>
          </p:cNvSpPr>
          <p:nvPr>
            <p:ph type="body" idx="1"/>
          </p:nvPr>
        </p:nvSpPr>
        <p:spPr>
          <a:xfrm>
            <a:off x="311700" y="1171600"/>
            <a:ext cx="3213900" cy="196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The diagram to the right shows how all the sets of numbers from the previous slide are organized within the real number system.</a:t>
            </a:r>
            <a:endParaRPr/>
          </a:p>
        </p:txBody>
      </p:sp>
      <p:sp>
        <p:nvSpPr>
          <p:cNvPr id="129" name="Google Shape;129;p21"/>
          <p:cNvSpPr txBox="1"/>
          <p:nvPr/>
        </p:nvSpPr>
        <p:spPr>
          <a:xfrm>
            <a:off x="5293488" y="4027250"/>
            <a:ext cx="3538800" cy="858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1000" i="1">
                <a:solidFill>
                  <a:schemeClr val="dk1"/>
                </a:solidFill>
                <a:latin typeface="Old Standard TT"/>
                <a:ea typeface="Old Standard TT"/>
                <a:cs typeface="Old Standard TT"/>
                <a:sym typeface="Old Standard TT"/>
              </a:rPr>
              <a:t>Figure 1</a:t>
            </a:r>
            <a:r>
              <a:rPr lang="en" sz="1000">
                <a:solidFill>
                  <a:schemeClr val="dk1"/>
                </a:solidFill>
                <a:latin typeface="Old Standard TT"/>
                <a:ea typeface="Old Standard TT"/>
                <a:cs typeface="Old Standard TT"/>
                <a:sym typeface="Old Standard TT"/>
              </a:rPr>
              <a:t>. Real number system diagram. Adapted from </a:t>
            </a:r>
            <a:r>
              <a:rPr lang="en" sz="1000" i="1">
                <a:solidFill>
                  <a:schemeClr val="dk1"/>
                </a:solidFill>
                <a:latin typeface="Old Standard TT"/>
                <a:ea typeface="Old Standard TT"/>
                <a:cs typeface="Old Standard TT"/>
                <a:sym typeface="Old Standard TT"/>
              </a:rPr>
              <a:t>Math and Multimedia</a:t>
            </a:r>
            <a:r>
              <a:rPr lang="en" sz="1000">
                <a:solidFill>
                  <a:schemeClr val="dk1"/>
                </a:solidFill>
                <a:latin typeface="Old Standard TT"/>
                <a:ea typeface="Old Standard TT"/>
                <a:cs typeface="Old Standard TT"/>
                <a:sym typeface="Old Standard TT"/>
              </a:rPr>
              <a:t> by G. Bautista, 2013, retrieved from </a:t>
            </a:r>
            <a:r>
              <a:rPr lang="en" sz="1000" u="sng">
                <a:solidFill>
                  <a:schemeClr val="accent5"/>
                </a:solidFill>
                <a:latin typeface="Old Standard TT"/>
                <a:ea typeface="Old Standard TT"/>
                <a:cs typeface="Old Standard TT"/>
                <a:sym typeface="Old Standard TT"/>
                <a:hlinkClick r:id="rId3">
                  <a:extLst>
                    <a:ext uri="{A12FA001-AC4F-418D-AE19-62706E023703}">
                      <ahyp:hlinkClr xmlns:ahyp="http://schemas.microsoft.com/office/drawing/2018/hyperlinkcolor" val="tx"/>
                    </a:ext>
                  </a:extLst>
                </a:hlinkClick>
              </a:rPr>
              <a:t>http://mathandmultimedia.com/2013/08/29/incorrect-real-number-system-diagram/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130" name="Google Shape;130;p21"/>
          <p:cNvSpPr txBox="1"/>
          <p:nvPr/>
        </p:nvSpPr>
        <p:spPr>
          <a:xfrm>
            <a:off x="4079388" y="533525"/>
            <a:ext cx="4752900" cy="436200"/>
          </a:xfrm>
          <a:prstGeom prst="rect">
            <a:avLst/>
          </a:prstGeom>
          <a:solidFill>
            <a:srgbClr val="FFFFFF"/>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Old Standard TT"/>
                <a:ea typeface="Old Standard TT"/>
                <a:cs typeface="Old Standard TT"/>
                <a:sym typeface="Old Standard TT"/>
              </a:rPr>
              <a:t>The Real Number System:</a:t>
            </a:r>
            <a:endParaRPr sz="1800">
              <a:latin typeface="Old Standard TT"/>
              <a:ea typeface="Old Standard TT"/>
              <a:cs typeface="Old Standard TT"/>
              <a:sym typeface="Old Standard TT"/>
            </a:endParaRPr>
          </a:p>
        </p:txBody>
      </p:sp>
      <p:pic>
        <p:nvPicPr>
          <p:cNvPr id="131" name="Google Shape;131;p21"/>
          <p:cNvPicPr preferRelativeResize="0"/>
          <p:nvPr/>
        </p:nvPicPr>
        <p:blipFill>
          <a:blip r:embed="rId4">
            <a:alphaModFix/>
          </a:blip>
          <a:stretch>
            <a:fillRect/>
          </a:stretch>
        </p:blipFill>
        <p:spPr>
          <a:xfrm>
            <a:off x="4079363" y="969713"/>
            <a:ext cx="4752975" cy="3057525"/>
          </a:xfrm>
          <a:prstGeom prst="rect">
            <a:avLst/>
          </a:prstGeom>
          <a:noFill/>
          <a:ln w="9525" cap="flat" cmpd="sng">
            <a:solidFill>
              <a:srgbClr val="999999"/>
            </a:solidFill>
            <a:prstDash val="solid"/>
            <a:round/>
            <a:headEnd type="none" w="sm" len="sm"/>
            <a:tailEnd type="none" w="sm" len="sm"/>
          </a:ln>
        </p:spPr>
      </p:pic>
      <p:sp>
        <p:nvSpPr>
          <p:cNvPr id="132" name="Google Shape;132;p21"/>
          <p:cNvSpPr/>
          <p:nvPr/>
        </p:nvSpPr>
        <p:spPr>
          <a:xfrm>
            <a:off x="311700" y="4090100"/>
            <a:ext cx="5067600" cy="921300"/>
          </a:xfrm>
          <a:prstGeom prst="homePlate">
            <a:avLst>
              <a:gd name="adj" fmla="val 50000"/>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133" name="Google Shape;133;p21"/>
          <p:cNvSpPr txBox="1"/>
          <p:nvPr/>
        </p:nvSpPr>
        <p:spPr>
          <a:xfrm>
            <a:off x="311700" y="4090100"/>
            <a:ext cx="4651500" cy="92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latin typeface="Gloria Hallelujah"/>
                <a:ea typeface="Gloria Hallelujah"/>
                <a:cs typeface="Gloria Hallelujah"/>
                <a:sym typeface="Gloria Hallelujah"/>
              </a:rPr>
              <a:t>Anything in this small writing is a citation for a picture. You can click the links, but they may just be the web address of the picture in the slide. (This particular website doesn’t exist anymore; I made this slide in 2020.)</a:t>
            </a:r>
            <a:endParaRPr sz="1200">
              <a:solidFill>
                <a:schemeClr val="dk1"/>
              </a:solidFill>
              <a:latin typeface="Gloria Hallelujah"/>
              <a:ea typeface="Gloria Hallelujah"/>
              <a:cs typeface="Gloria Hallelujah"/>
              <a:sym typeface="Gloria Hallelujah"/>
            </a:endParaRPr>
          </a:p>
        </p:txBody>
      </p:sp>
      <p:sp>
        <p:nvSpPr>
          <p:cNvPr id="134" name="Google Shape;13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0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3</a:t>
            </a:r>
            <a:endParaRPr/>
          </a:p>
        </p:txBody>
      </p:sp>
      <p:sp>
        <p:nvSpPr>
          <p:cNvPr id="871" name="Google Shape;871;p102"/>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0F0F0F"/>
              </a:buClr>
              <a:buSzPts val="1200"/>
              <a:buAutoNum type="arabicPeriod" startAt="14"/>
            </a:pPr>
            <a:r>
              <a:rPr lang="en" sz="1200"/>
              <a:t>Adding Integers (A). (2025). </a:t>
            </a:r>
            <a:r>
              <a:rPr lang="en" sz="1200" u="sng">
                <a:solidFill>
                  <a:schemeClr val="accent5"/>
                </a:solidFill>
                <a:hlinkClick r:id="rId3">
                  <a:extLst>
                    <a:ext uri="{A12FA001-AC4F-418D-AE19-62706E023703}">
                      <ahyp:hlinkClr xmlns:ahyp="http://schemas.microsoft.com/office/drawing/2018/hyperlinkcolor" val="tx"/>
                    </a:ext>
                  </a:extLst>
                </a:hlinkClick>
              </a:rPr>
              <a:t>Math-Drills.com</a:t>
            </a:r>
            <a:r>
              <a:rPr lang="en" sz="1200"/>
              <a:t>. </a:t>
            </a:r>
            <a:r>
              <a:rPr lang="en" sz="1200" u="sng">
                <a:solidFill>
                  <a:schemeClr val="accent5"/>
                </a:solidFill>
                <a:hlinkClick r:id="rId4">
                  <a:extLst>
                    <a:ext uri="{A12FA001-AC4F-418D-AE19-62706E023703}">
                      <ahyp:hlinkClr xmlns:ahyp="http://schemas.microsoft.com/office/drawing/2018/hyperlinkcolor" val="tx"/>
                    </a:ext>
                  </a:extLst>
                </a:hlinkClick>
              </a:rPr>
              <a:t>https://math-drills.com/integers/integers_addition_negative_parentheses_-50to50_001.1694538938.pdf</a:t>
            </a:r>
            <a:endParaRPr sz="1200">
              <a:solidFill>
                <a:schemeClr val="accent5"/>
              </a:solidFill>
            </a:endParaRPr>
          </a:p>
          <a:p>
            <a:pPr marL="457200" lvl="0" indent="-304800" algn="l" rtl="0">
              <a:spcBef>
                <a:spcPts val="0"/>
              </a:spcBef>
              <a:spcAft>
                <a:spcPts val="0"/>
              </a:spcAft>
              <a:buClr>
                <a:srgbClr val="0F0F0F"/>
              </a:buClr>
              <a:buSzPts val="1200"/>
              <a:buAutoNum type="arabicPeriod" startAt="14"/>
            </a:pPr>
            <a:r>
              <a:rPr lang="en" sz="1200"/>
              <a:t>Math Antics. (2014, November 24). Math Antics - Integer Multiplication &amp; Division [Video]. YouTube. </a:t>
            </a:r>
            <a:r>
              <a:rPr lang="en" sz="1200" u="sng">
                <a:solidFill>
                  <a:schemeClr val="accent5"/>
                </a:solidFill>
                <a:hlinkClick r:id="rId5">
                  <a:extLst>
                    <a:ext uri="{A12FA001-AC4F-418D-AE19-62706E023703}">
                      <ahyp:hlinkClr xmlns:ahyp="http://schemas.microsoft.com/office/drawing/2018/hyperlinkcolor" val="tx"/>
                    </a:ext>
                  </a:extLst>
                </a:hlinkClick>
              </a:rPr>
              <a:t>https://www.youtube.com/watch?v=K_tPbVPfHgk</a:t>
            </a:r>
            <a:endParaRPr sz="1200"/>
          </a:p>
          <a:p>
            <a:pPr marL="457200" lvl="0" indent="-304800" algn="l" rtl="0">
              <a:lnSpc>
                <a:spcPct val="115000"/>
              </a:lnSpc>
              <a:spcBef>
                <a:spcPts val="0"/>
              </a:spcBef>
              <a:spcAft>
                <a:spcPts val="0"/>
              </a:spcAft>
              <a:buClr>
                <a:srgbClr val="000000"/>
              </a:buClr>
              <a:buSzPts val="1200"/>
              <a:buAutoNum type="arabicPeriod" startAt="14"/>
            </a:pPr>
            <a:r>
              <a:rPr lang="en" sz="1200"/>
              <a:t>Multiplying and Dividing Integers (A). (2025). </a:t>
            </a:r>
            <a:r>
              <a:rPr lang="en" sz="1200" u="sng">
                <a:solidFill>
                  <a:schemeClr val="hlink"/>
                </a:solidFill>
                <a:hlinkClick r:id="rId3"/>
              </a:rPr>
              <a:t>Math-Drills.com</a:t>
            </a:r>
            <a:r>
              <a:rPr lang="en" sz="1200"/>
              <a:t>. </a:t>
            </a:r>
            <a:r>
              <a:rPr lang="en" sz="1200" u="sng">
                <a:solidFill>
                  <a:schemeClr val="hlink"/>
                </a:solidFill>
                <a:hlinkClick r:id="rId6"/>
              </a:rPr>
              <a:t>https://math-drills.com/integers/integers_06multdiv_01mixed_01range09_01questions025_001.1694118995.pdf</a:t>
            </a:r>
            <a:endParaRPr sz="1200">
              <a:solidFill>
                <a:schemeClr val="accent5"/>
              </a:solidFill>
            </a:endParaRPr>
          </a:p>
          <a:p>
            <a:pPr marL="457200" lvl="0" indent="-304800" algn="l" rtl="0">
              <a:lnSpc>
                <a:spcPct val="115000"/>
              </a:lnSpc>
              <a:spcBef>
                <a:spcPts val="0"/>
              </a:spcBef>
              <a:spcAft>
                <a:spcPts val="0"/>
              </a:spcAft>
              <a:buClr>
                <a:srgbClr val="000000"/>
              </a:buClr>
              <a:buSzPts val="1200"/>
              <a:buAutoNum type="arabicPeriod" startAt="14"/>
            </a:pPr>
            <a:r>
              <a:rPr lang="en" sz="1200"/>
              <a:t>“Intro to exponents” (video). </a:t>
            </a:r>
            <a:r>
              <a:rPr lang="en" sz="1200" i="1"/>
              <a:t>Khan Academy</a:t>
            </a:r>
            <a:r>
              <a:rPr lang="en" sz="1200"/>
              <a:t>. Accessed June 26, 2025.</a:t>
            </a:r>
            <a:r>
              <a:rPr lang="en" sz="1200">
                <a:solidFill>
                  <a:schemeClr val="accent5"/>
                </a:solidFill>
              </a:rPr>
              <a:t> </a:t>
            </a:r>
            <a:r>
              <a:rPr lang="en" sz="1200" u="sng">
                <a:solidFill>
                  <a:schemeClr val="hlink"/>
                </a:solidFill>
                <a:hlinkClick r:id="rId7"/>
              </a:rPr>
              <a:t>https://www.khanacademy.org/math/cc-sixth-grade-math/x0267d782:cc-6th-exponents-and-order-of-operations/cc-6th-exponents/v/introduction-to-exponents</a:t>
            </a:r>
            <a:endParaRPr sz="1200">
              <a:solidFill>
                <a:schemeClr val="accent5"/>
              </a:solidFill>
            </a:endParaRPr>
          </a:p>
          <a:p>
            <a:pPr marL="457200" lvl="0" indent="-304800" algn="l" rtl="0">
              <a:lnSpc>
                <a:spcPct val="115000"/>
              </a:lnSpc>
              <a:spcBef>
                <a:spcPts val="0"/>
              </a:spcBef>
              <a:spcAft>
                <a:spcPts val="0"/>
              </a:spcAft>
              <a:buClr>
                <a:srgbClr val="000000"/>
              </a:buClr>
              <a:buSzPts val="1200"/>
              <a:buAutoNum type="arabicPeriod" startAt="14"/>
            </a:pPr>
            <a:r>
              <a:rPr lang="en" sz="1200"/>
              <a:t>Math with Mr. J. (2021, October 12). Multiplying Exponents with the Same Base | Exponent Rules | Math with Mr. J [Video]. YouTube. </a:t>
            </a:r>
            <a:r>
              <a:rPr lang="en" sz="1200" u="sng">
                <a:solidFill>
                  <a:schemeClr val="hlink"/>
                </a:solidFill>
                <a:hlinkClick r:id="rId8"/>
              </a:rPr>
              <a:t>https://www.youtube.com/watch?v=OY52uslSxWs</a:t>
            </a:r>
            <a:endParaRPr sz="1200">
              <a:solidFill>
                <a:schemeClr val="accent5"/>
              </a:solidFill>
            </a:endParaRPr>
          </a:p>
          <a:p>
            <a:pPr marL="457200" lvl="0" indent="-304800" algn="l" rtl="0">
              <a:lnSpc>
                <a:spcPct val="115000"/>
              </a:lnSpc>
              <a:spcBef>
                <a:spcPts val="0"/>
              </a:spcBef>
              <a:spcAft>
                <a:spcPts val="0"/>
              </a:spcAft>
              <a:buClr>
                <a:srgbClr val="000000"/>
              </a:buClr>
              <a:buSzPts val="1200"/>
              <a:buAutoNum type="arabicPeriod" startAt="14"/>
            </a:pPr>
            <a:r>
              <a:rPr lang="en" sz="1200"/>
              <a:t>Math with Mr. J. (2021, October 20). Dividing Exponents with the Same Base | Exponent Rules | Math with Mr. J [Video]. YouTube. </a:t>
            </a:r>
            <a:r>
              <a:rPr lang="en" sz="1200" u="sng">
                <a:solidFill>
                  <a:schemeClr val="hlink"/>
                </a:solidFill>
                <a:hlinkClick r:id="rId9"/>
              </a:rPr>
              <a:t>https://www.youtube.com/watch?v=Ei817TVioBU</a:t>
            </a:r>
            <a:endParaRPr sz="1200">
              <a:solidFill>
                <a:schemeClr val="accent5"/>
              </a:solidFill>
            </a:endParaRPr>
          </a:p>
          <a:p>
            <a:pPr marL="457200" lvl="0" indent="-304800" algn="l" rtl="0">
              <a:lnSpc>
                <a:spcPct val="115000"/>
              </a:lnSpc>
              <a:spcBef>
                <a:spcPts val="0"/>
              </a:spcBef>
              <a:spcAft>
                <a:spcPts val="0"/>
              </a:spcAft>
              <a:buClr>
                <a:srgbClr val="000000"/>
              </a:buClr>
              <a:buSzPts val="1200"/>
              <a:buAutoNum type="arabicPeriod" startAt="14"/>
            </a:pPr>
            <a:r>
              <a:rPr lang="en" sz="1200"/>
              <a:t>Math with Mr. J. (2021, October 13). Power of a Power | Exponent Rules | Math with Mr. J [Video]. YouTube. </a:t>
            </a:r>
            <a:r>
              <a:rPr lang="en" sz="1200" u="sng">
                <a:solidFill>
                  <a:schemeClr val="hlink"/>
                </a:solidFill>
                <a:hlinkClick r:id="rId10"/>
              </a:rPr>
              <a:t>https://www.youtube.com/watch?v=ox06qIV2c1U</a:t>
            </a:r>
            <a:endParaRPr sz="1200">
              <a:solidFill>
                <a:schemeClr val="accent5"/>
              </a:solidFill>
            </a:endParaRPr>
          </a:p>
        </p:txBody>
      </p:sp>
      <p:sp>
        <p:nvSpPr>
          <p:cNvPr id="872" name="Google Shape;872;p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0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4</a:t>
            </a:r>
            <a:endParaRPr/>
          </a:p>
        </p:txBody>
      </p:sp>
      <p:sp>
        <p:nvSpPr>
          <p:cNvPr id="878" name="Google Shape;878;p103"/>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21"/>
            </a:pPr>
            <a:r>
              <a:rPr lang="en" sz="1200"/>
              <a:t>MooMooMath and Science. (2021, November 10). Power of a Product- Math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https://www.youtube.com/watch?v=lhfd1_-GFDg</a:t>
            </a:r>
            <a:endParaRPr sz="1200">
              <a:solidFill>
                <a:schemeClr val="accent5"/>
              </a:solidFill>
            </a:endParaRPr>
          </a:p>
          <a:p>
            <a:pPr marL="457200" lvl="0" indent="-304800" algn="l" rtl="0">
              <a:spcBef>
                <a:spcPts val="0"/>
              </a:spcBef>
              <a:spcAft>
                <a:spcPts val="0"/>
              </a:spcAft>
              <a:buSzPts val="1200"/>
              <a:buAutoNum type="arabicPeriod" startAt="21"/>
            </a:pPr>
            <a:r>
              <a:rPr lang="en" sz="1200"/>
              <a:t>Math with Mr. J. (2020, April 7). Fractions with Exponents | Powers of Fractions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https://www.youtube.com/watch?v=Xa95eZ9fCrQ</a:t>
            </a:r>
            <a:endParaRPr sz="1200"/>
          </a:p>
          <a:p>
            <a:pPr marL="457200" lvl="0" indent="-304800" algn="l" rtl="0">
              <a:lnSpc>
                <a:spcPct val="115000"/>
              </a:lnSpc>
              <a:spcBef>
                <a:spcPts val="0"/>
              </a:spcBef>
              <a:spcAft>
                <a:spcPts val="0"/>
              </a:spcAft>
              <a:buSzPts val="1200"/>
              <a:buAutoNum type="arabicPeriod" startAt="21"/>
            </a:pPr>
            <a:r>
              <a:rPr lang="en" sz="1200"/>
              <a:t>Math with Mr. J. (2020, January 12). Negative Exponents | How to Solve Negative Exponents [Video]. YouTube. </a:t>
            </a:r>
            <a:r>
              <a:rPr lang="en" sz="1200" u="sng">
                <a:solidFill>
                  <a:schemeClr val="hlink"/>
                </a:solidFill>
                <a:hlinkClick r:id="rId5"/>
              </a:rPr>
              <a:t>https://www.youtube.com/watch?v=wSracfsnFI8</a:t>
            </a:r>
            <a:endParaRPr sz="1200"/>
          </a:p>
          <a:p>
            <a:pPr marL="457200" lvl="0" indent="-304800" algn="l" rtl="0">
              <a:lnSpc>
                <a:spcPct val="115000"/>
              </a:lnSpc>
              <a:spcBef>
                <a:spcPts val="0"/>
              </a:spcBef>
              <a:spcAft>
                <a:spcPts val="0"/>
              </a:spcAft>
              <a:buSzPts val="1200"/>
              <a:buAutoNum type="arabicPeriod" startAt="21"/>
            </a:pPr>
            <a:r>
              <a:rPr lang="en" sz="1200"/>
              <a:t>Mixed Exponent Rules (A). (2025). </a:t>
            </a:r>
            <a:r>
              <a:rPr lang="en" sz="1200" u="sng">
                <a:solidFill>
                  <a:schemeClr val="accent5"/>
                </a:solidFill>
                <a:hlinkClick r:id="rId6">
                  <a:extLst>
                    <a:ext uri="{A12FA001-AC4F-418D-AE19-62706E023703}">
                      <ahyp:hlinkClr xmlns:ahyp="http://schemas.microsoft.com/office/drawing/2018/hyperlinkcolor" val="tx"/>
                    </a:ext>
                  </a:extLst>
                </a:hlinkClick>
              </a:rPr>
              <a:t>Math-Drills.com</a:t>
            </a:r>
            <a:r>
              <a:rPr lang="en" sz="1200"/>
              <a:t>. </a:t>
            </a:r>
            <a:r>
              <a:rPr lang="en" sz="1200" u="sng">
                <a:solidFill>
                  <a:schemeClr val="hlink"/>
                </a:solidFill>
                <a:hlinkClick r:id="rId7"/>
              </a:rPr>
              <a:t>https://math-drills.com/algebra/algebra_exponent_rules_basic_mixed_positive_001.1739984937.pdf</a:t>
            </a:r>
            <a:endParaRPr sz="1300"/>
          </a:p>
          <a:p>
            <a:pPr marL="457200" lvl="0" indent="-304800" algn="l" rtl="0">
              <a:lnSpc>
                <a:spcPct val="115000"/>
              </a:lnSpc>
              <a:spcBef>
                <a:spcPts val="0"/>
              </a:spcBef>
              <a:spcAft>
                <a:spcPts val="0"/>
              </a:spcAft>
              <a:buSzPts val="1200"/>
              <a:buAutoNum type="arabicPeriod" startAt="21"/>
            </a:pPr>
            <a:r>
              <a:rPr lang="en" sz="1200"/>
              <a:t>Math with Mr. J. (2021, July 8). What Are Square Roots? | Math with Mr. J [Video]. YouTube. </a:t>
            </a:r>
            <a:r>
              <a:rPr lang="en" sz="1200" u="sng">
                <a:solidFill>
                  <a:schemeClr val="hlink"/>
                </a:solidFill>
                <a:hlinkClick r:id="rId8"/>
              </a:rPr>
              <a:t>https://www.youtube.com/watch?v=yICR9PiW340</a:t>
            </a:r>
            <a:endParaRPr sz="1200"/>
          </a:p>
          <a:p>
            <a:pPr marL="457200" lvl="0" indent="-304800" algn="l" rtl="0">
              <a:lnSpc>
                <a:spcPct val="115000"/>
              </a:lnSpc>
              <a:spcBef>
                <a:spcPts val="0"/>
              </a:spcBef>
              <a:spcAft>
                <a:spcPts val="0"/>
              </a:spcAft>
              <a:buSzPts val="1200"/>
              <a:buAutoNum type="arabicPeriod" startAt="21"/>
            </a:pPr>
            <a:r>
              <a:rPr lang="en" sz="1200"/>
              <a:t>Squares and Square Roots (A). </a:t>
            </a:r>
            <a:r>
              <a:rPr lang="en" sz="1200" u="sng">
                <a:solidFill>
                  <a:schemeClr val="hlink"/>
                </a:solidFill>
                <a:hlinkClick r:id="rId6"/>
              </a:rPr>
              <a:t>Math-Drills.com</a:t>
            </a:r>
            <a:r>
              <a:rPr lang="en" sz="1200"/>
              <a:t>. </a:t>
            </a:r>
            <a:r>
              <a:rPr lang="en" sz="1200" u="sng">
                <a:solidFill>
                  <a:schemeClr val="hlink"/>
                </a:solidFill>
                <a:hlinkClick r:id="rId9"/>
              </a:rPr>
              <a:t>https://math-drills.com/numbersense/squares_and_square_roots_001.1675735321.pdf</a:t>
            </a:r>
            <a:endParaRPr sz="1200"/>
          </a:p>
          <a:p>
            <a:pPr marL="457200" lvl="0" indent="-304800" algn="l" rtl="0">
              <a:lnSpc>
                <a:spcPct val="115000"/>
              </a:lnSpc>
              <a:spcBef>
                <a:spcPts val="0"/>
              </a:spcBef>
              <a:spcAft>
                <a:spcPts val="0"/>
              </a:spcAft>
              <a:buSzPts val="1200"/>
              <a:buAutoNum type="arabicPeriod" startAt="21"/>
            </a:pPr>
            <a:r>
              <a:rPr lang="en" sz="1200"/>
              <a:t>Math with Mr. J. (2022, October 26). What’s the Commutative Property? | Math with Mr. J [Video]. YouTube. </a:t>
            </a:r>
            <a:r>
              <a:rPr lang="en" sz="1200" u="sng">
                <a:solidFill>
                  <a:schemeClr val="hlink"/>
                </a:solidFill>
                <a:hlinkClick r:id="rId10"/>
              </a:rPr>
              <a:t>https://www.youtube.com/watch?v=dHjT4d4oHyc</a:t>
            </a:r>
            <a:endParaRPr sz="1200"/>
          </a:p>
          <a:p>
            <a:pPr marL="457200" lvl="0" indent="-304800" algn="l" rtl="0">
              <a:lnSpc>
                <a:spcPct val="115000"/>
              </a:lnSpc>
              <a:spcBef>
                <a:spcPts val="0"/>
              </a:spcBef>
              <a:spcAft>
                <a:spcPts val="0"/>
              </a:spcAft>
              <a:buSzPts val="1200"/>
              <a:buAutoNum type="arabicPeriod" startAt="21"/>
            </a:pPr>
            <a:r>
              <a:rPr lang="en" sz="1200"/>
              <a:t>Math with Mr. J. (2022, October 31). What’s the Associative Property? | Math with Mr. J [Video]. YouTube. </a:t>
            </a:r>
            <a:r>
              <a:rPr lang="en" sz="1200" u="sng">
                <a:solidFill>
                  <a:schemeClr val="hlink"/>
                </a:solidFill>
                <a:hlinkClick r:id="rId11"/>
              </a:rPr>
              <a:t>https://youtu.be/AZpS-im4_Kk?si=xhYNdE1Ns6qCuocd</a:t>
            </a:r>
            <a:endParaRPr sz="1200"/>
          </a:p>
        </p:txBody>
      </p:sp>
      <p:sp>
        <p:nvSpPr>
          <p:cNvPr id="879" name="Google Shape;879;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0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5</a:t>
            </a:r>
            <a:endParaRPr/>
          </a:p>
        </p:txBody>
      </p:sp>
      <p:sp>
        <p:nvSpPr>
          <p:cNvPr id="885" name="Google Shape;885;p104"/>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29"/>
            </a:pPr>
            <a:r>
              <a:rPr lang="en" sz="1200"/>
              <a:t>Math with Mr. J. (2022, November 9). What’s the Identity Property? | Identity Property of Addition and Multiplication | Math with Mr. J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https://www.youtube.com/watch?v=kaKi4EpsFqc</a:t>
            </a:r>
            <a:endParaRPr sz="1200"/>
          </a:p>
          <a:p>
            <a:pPr marL="457200" lvl="0" indent="-304800" algn="l" rtl="0">
              <a:spcBef>
                <a:spcPts val="0"/>
              </a:spcBef>
              <a:spcAft>
                <a:spcPts val="0"/>
              </a:spcAft>
              <a:buSzPts val="1200"/>
              <a:buAutoNum type="arabicPeriod" startAt="29"/>
            </a:pPr>
            <a:r>
              <a:rPr lang="en" sz="1200"/>
              <a:t>Math Antics. (2016, February 20). The Distributive Property in Arithmetic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https://www.youtube.com/watch?v=VZ0jG3W53nE</a:t>
            </a:r>
            <a:endParaRPr sz="1200"/>
          </a:p>
          <a:p>
            <a:pPr marL="457200" lvl="0" indent="-304800" algn="l" rtl="0">
              <a:spcBef>
                <a:spcPts val="0"/>
              </a:spcBef>
              <a:spcAft>
                <a:spcPts val="0"/>
              </a:spcAft>
              <a:buSzPts val="1200"/>
              <a:buAutoNum type="arabicPeriod" startAt="29"/>
            </a:pPr>
            <a:r>
              <a:rPr lang="en" sz="1200"/>
              <a:t>Math with Mr. J. (2022, November 11). Inverse Property of Addition | Additive Inverse | Math with Mr. J [Video]. YouTube. </a:t>
            </a:r>
            <a:r>
              <a:rPr lang="en" sz="1200" u="sng">
                <a:solidFill>
                  <a:schemeClr val="hlink"/>
                </a:solidFill>
                <a:hlinkClick r:id="rId5"/>
              </a:rPr>
              <a:t>https://www.youtube.com/watch?v=QaEqrqz4EYs</a:t>
            </a:r>
            <a:endParaRPr sz="1200"/>
          </a:p>
          <a:p>
            <a:pPr marL="457200" lvl="0" indent="-304800" algn="l" rtl="0">
              <a:spcBef>
                <a:spcPts val="0"/>
              </a:spcBef>
              <a:spcAft>
                <a:spcPts val="0"/>
              </a:spcAft>
              <a:buSzPts val="1200"/>
              <a:buAutoNum type="arabicPeriod" startAt="29"/>
            </a:pPr>
            <a:r>
              <a:rPr lang="en" sz="1200"/>
              <a:t>Math with Mr. J. (2022, November 11). Inverse Property of Multiplication | Multiplicative Inverse (Reciprocal) | Math with Mr. J [Video]. YouTube. </a:t>
            </a:r>
            <a:r>
              <a:rPr lang="en" sz="1200" u="sng">
                <a:solidFill>
                  <a:schemeClr val="hlink"/>
                </a:solidFill>
                <a:hlinkClick r:id="rId6"/>
              </a:rPr>
              <a:t>https://www.youtube.com/watch?v=1P_xR-31F8s</a:t>
            </a:r>
            <a:endParaRPr sz="1200"/>
          </a:p>
          <a:p>
            <a:pPr marL="457200" lvl="0" indent="-304800" algn="l" rtl="0">
              <a:spcBef>
                <a:spcPts val="0"/>
              </a:spcBef>
              <a:spcAft>
                <a:spcPts val="0"/>
              </a:spcAft>
              <a:buSzPts val="1200"/>
              <a:buAutoNum type="arabicPeriod" startAt="29"/>
            </a:pPr>
            <a:r>
              <a:rPr lang="en" sz="1200"/>
              <a:t>“Intro to order of operations” (video). </a:t>
            </a:r>
            <a:r>
              <a:rPr lang="en" sz="1200" i="1"/>
              <a:t>Khan Academy</a:t>
            </a:r>
            <a:r>
              <a:rPr lang="en" sz="1200"/>
              <a:t>. Accessed June 26, 2025.</a:t>
            </a:r>
            <a:r>
              <a:rPr lang="en" sz="1200">
                <a:solidFill>
                  <a:schemeClr val="accent5"/>
                </a:solidFill>
              </a:rPr>
              <a:t> </a:t>
            </a:r>
            <a:r>
              <a:rPr lang="en" sz="1200" u="sng">
                <a:solidFill>
                  <a:schemeClr val="accent5"/>
                </a:solidFill>
                <a:hlinkClick r:id="rId7">
                  <a:extLst>
                    <a:ext uri="{A12FA001-AC4F-418D-AE19-62706E023703}">
                      <ahyp:hlinkClr xmlns:ahyp="http://schemas.microsoft.com/office/drawing/2018/hyperlinkcolor" val="tx"/>
                    </a:ext>
                  </a:extLst>
                </a:hlinkClick>
              </a:rPr>
              <a:t>https://www.khanacademy.org/math/cc-seventh-grade-math/cc-7th-negative-numbers-multiply-and-divide/cc-7th-order-of-operations/v/introduction-to-order-of-operations</a:t>
            </a:r>
            <a:endParaRPr sz="1200"/>
          </a:p>
          <a:p>
            <a:pPr marL="457200" lvl="0" indent="-304800" algn="l" rtl="0">
              <a:spcBef>
                <a:spcPts val="0"/>
              </a:spcBef>
              <a:spcAft>
                <a:spcPts val="0"/>
              </a:spcAft>
              <a:buSzPts val="1200"/>
              <a:buAutoNum type="arabicPeriod" startAt="29"/>
            </a:pPr>
            <a:r>
              <a:rPr lang="en" sz="1200"/>
              <a:t>Order of Operations (A). (2025). </a:t>
            </a:r>
            <a:r>
              <a:rPr lang="en" sz="1200" u="sng">
                <a:solidFill>
                  <a:schemeClr val="accent5"/>
                </a:solidFill>
                <a:hlinkClick r:id="rId8">
                  <a:extLst>
                    <a:ext uri="{A12FA001-AC4F-418D-AE19-62706E023703}">
                      <ahyp:hlinkClr xmlns:ahyp="http://schemas.microsoft.com/office/drawing/2018/hyperlinkcolor" val="tx"/>
                    </a:ext>
                  </a:extLst>
                </a:hlinkClick>
              </a:rPr>
              <a:t>Math-Drills.com</a:t>
            </a:r>
            <a:r>
              <a:rPr lang="en" sz="1200"/>
              <a:t>. </a:t>
            </a:r>
            <a:r>
              <a:rPr lang="en" sz="1200" u="sng">
                <a:solidFill>
                  <a:schemeClr val="hlink"/>
                </a:solidFill>
                <a:hlinkClick r:id="rId9"/>
              </a:rPr>
              <a:t>https://math-drills.com/orderofoperations/ooo_integers_foursteps_positive_pemdas_001.1675735326.pdf</a:t>
            </a:r>
            <a:endParaRPr sz="1200"/>
          </a:p>
          <a:p>
            <a:pPr marL="457200" lvl="0" indent="-304800" algn="l" rtl="0">
              <a:spcBef>
                <a:spcPts val="0"/>
              </a:spcBef>
              <a:spcAft>
                <a:spcPts val="0"/>
              </a:spcAft>
              <a:buSzPts val="1200"/>
              <a:buAutoNum type="arabicPeriod" startAt="29"/>
            </a:pPr>
            <a:r>
              <a:rPr lang="en" sz="1200"/>
              <a:t>MATH-N-ROLL. (2021, November 28). Decimal Place Value. Grade 5 [Video]. YouTube. </a:t>
            </a:r>
            <a:r>
              <a:rPr lang="en" sz="1200" u="sng">
                <a:solidFill>
                  <a:schemeClr val="hlink"/>
                </a:solidFill>
                <a:hlinkClick r:id="rId10"/>
              </a:rPr>
              <a:t>https://www.youtube.com/watch?v=u0mREOY0xso</a:t>
            </a:r>
            <a:endParaRPr sz="1200"/>
          </a:p>
        </p:txBody>
      </p:sp>
      <p:sp>
        <p:nvSpPr>
          <p:cNvPr id="886" name="Google Shape;886;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0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6</a:t>
            </a:r>
            <a:endParaRPr/>
          </a:p>
        </p:txBody>
      </p:sp>
      <p:sp>
        <p:nvSpPr>
          <p:cNvPr id="892" name="Google Shape;892;p105"/>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36"/>
            </a:pPr>
            <a:r>
              <a:rPr lang="en" sz="1200"/>
              <a:t>Math with Mr. J. (2019, October 6). Step by Step Rounding | Whole Number Rounding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https://www.youtube.com/watch?v=KkswD4iPyO0</a:t>
            </a:r>
            <a:endParaRPr sz="1200"/>
          </a:p>
          <a:p>
            <a:pPr marL="457200" lvl="0" indent="-304800" algn="l" rtl="0">
              <a:spcBef>
                <a:spcPts val="0"/>
              </a:spcBef>
              <a:spcAft>
                <a:spcPts val="0"/>
              </a:spcAft>
              <a:buSzPts val="1200"/>
              <a:buAutoNum type="arabicPeriod" startAt="36"/>
            </a:pPr>
            <a:r>
              <a:rPr lang="en" sz="1200"/>
              <a:t>Math with Mr. J. (2021, July 21). How to Round Decimals | Math with Mr. J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https://www.youtube.com/watch?v=P7ozJW8LSxw</a:t>
            </a:r>
            <a:endParaRPr sz="1200"/>
          </a:p>
          <a:p>
            <a:pPr marL="457200" lvl="0" indent="-304800" algn="l" rtl="0">
              <a:spcBef>
                <a:spcPts val="0"/>
              </a:spcBef>
              <a:spcAft>
                <a:spcPts val="0"/>
              </a:spcAft>
              <a:buSzPts val="1200"/>
              <a:buAutoNum type="arabicPeriod" startAt="36"/>
            </a:pPr>
            <a:r>
              <a:rPr lang="en" sz="1200"/>
              <a:t>Rounding Numbers (A). (2025). </a:t>
            </a:r>
            <a:r>
              <a:rPr lang="en" sz="1200" u="sng">
                <a:solidFill>
                  <a:schemeClr val="accent5"/>
                </a:solidFill>
                <a:hlinkClick r:id="rId5">
                  <a:extLst>
                    <a:ext uri="{A12FA001-AC4F-418D-AE19-62706E023703}">
                      <ahyp:hlinkClr xmlns:ahyp="http://schemas.microsoft.com/office/drawing/2018/hyperlinkcolor" val="tx"/>
                    </a:ext>
                  </a:extLst>
                </a:hlinkClick>
              </a:rPr>
              <a:t>Math-Drills.com</a:t>
            </a:r>
            <a:r>
              <a:rPr lang="en" sz="1200"/>
              <a:t>. </a:t>
            </a:r>
            <a:r>
              <a:rPr lang="en" sz="1200" u="sng">
                <a:solidFill>
                  <a:schemeClr val="accent5"/>
                </a:solidFill>
                <a:hlinkClick r:id="rId6">
                  <a:extLst>
                    <a:ext uri="{A12FA001-AC4F-418D-AE19-62706E023703}">
                      <ahyp:hlinkClr xmlns:ahyp="http://schemas.microsoft.com/office/drawing/2018/hyperlinkcolor" val="tx"/>
                    </a:ext>
                  </a:extLst>
                </a:hlinkClick>
              </a:rPr>
              <a:t>https://math-drills.com/numbersense/rounding_10000_us_001.1360997475.pdf</a:t>
            </a:r>
            <a:endParaRPr sz="1200"/>
          </a:p>
          <a:p>
            <a:pPr marL="457200" lvl="0" indent="-304800" algn="l" rtl="0">
              <a:spcBef>
                <a:spcPts val="0"/>
              </a:spcBef>
              <a:spcAft>
                <a:spcPts val="0"/>
              </a:spcAft>
              <a:buSzPts val="1200"/>
              <a:buAutoNum type="arabicPeriod" startAt="36"/>
            </a:pPr>
            <a:r>
              <a:rPr lang="en" sz="1200"/>
              <a:t>Rounding Decimals (A). (2025). </a:t>
            </a:r>
            <a:r>
              <a:rPr lang="en" sz="1200" u="sng">
                <a:solidFill>
                  <a:schemeClr val="accent5"/>
                </a:solidFill>
                <a:hlinkClick r:id="rId5">
                  <a:extLst>
                    <a:ext uri="{A12FA001-AC4F-418D-AE19-62706E023703}">
                      <ahyp:hlinkClr xmlns:ahyp="http://schemas.microsoft.com/office/drawing/2018/hyperlinkcolor" val="tx"/>
                    </a:ext>
                  </a:extLst>
                </a:hlinkClick>
              </a:rPr>
              <a:t>Math-Drills.com</a:t>
            </a:r>
            <a:r>
              <a:rPr lang="en" sz="1200"/>
              <a:t>. </a:t>
            </a:r>
            <a:r>
              <a:rPr lang="en" sz="1200" u="sng">
                <a:solidFill>
                  <a:schemeClr val="accent5"/>
                </a:solidFill>
                <a:hlinkClick r:id="rId7">
                  <a:extLst>
                    <a:ext uri="{A12FA001-AC4F-418D-AE19-62706E023703}">
                      <ahyp:hlinkClr xmlns:ahyp="http://schemas.microsoft.com/office/drawing/2018/hyperlinkcolor" val="tx"/>
                    </a:ext>
                  </a:extLst>
                </a:hlinkClick>
              </a:rPr>
              <a:t>https://math-drills.com/decimal/decround_various_various_001.1417828262.pdf</a:t>
            </a:r>
            <a:endParaRPr sz="1200"/>
          </a:p>
          <a:p>
            <a:pPr marL="457200" lvl="0" indent="-304800" algn="l" rtl="0">
              <a:spcBef>
                <a:spcPts val="0"/>
              </a:spcBef>
              <a:spcAft>
                <a:spcPts val="0"/>
              </a:spcAft>
              <a:buSzPts val="1200"/>
              <a:buAutoNum type="arabicPeriod" startAt="36"/>
            </a:pPr>
            <a:r>
              <a:rPr lang="en" sz="1200"/>
              <a:t>Math with Mr. J. (2020, October 21). Estimating Whole Number Sums &amp; Differences | Addition &amp; Subtraction Estimation | Math with Mr. J [Video]. YouTube. </a:t>
            </a:r>
            <a:r>
              <a:rPr lang="en" sz="1200" u="sng">
                <a:solidFill>
                  <a:schemeClr val="hlink"/>
                </a:solidFill>
                <a:hlinkClick r:id="rId8"/>
              </a:rPr>
              <a:t>https://www.youtube.com/watch?v=EvQf38lnAJc</a:t>
            </a:r>
            <a:endParaRPr sz="1200"/>
          </a:p>
          <a:p>
            <a:pPr marL="457200" lvl="0" indent="-304800" algn="l" rtl="0">
              <a:spcBef>
                <a:spcPts val="0"/>
              </a:spcBef>
              <a:spcAft>
                <a:spcPts val="0"/>
              </a:spcAft>
              <a:buSzPts val="1200"/>
              <a:buAutoNum type="arabicPeriod" startAt="36"/>
            </a:pPr>
            <a:r>
              <a:rPr lang="en" sz="1200"/>
              <a:t>Math with Mr. J. (2020, November 6). Estimating Whole Number Products | Multiplication Estimation | Math with Mr. J [Video]. YouTube. </a:t>
            </a:r>
            <a:r>
              <a:rPr lang="en" sz="1200" u="sng">
                <a:solidFill>
                  <a:schemeClr val="hlink"/>
                </a:solidFill>
                <a:hlinkClick r:id="rId9"/>
              </a:rPr>
              <a:t>https://www.youtube.com/watch?v=mBWr8c0Lsx4</a:t>
            </a:r>
            <a:endParaRPr sz="1200"/>
          </a:p>
          <a:p>
            <a:pPr marL="457200" lvl="0" indent="-304800" algn="l" rtl="0">
              <a:spcBef>
                <a:spcPts val="0"/>
              </a:spcBef>
              <a:spcAft>
                <a:spcPts val="0"/>
              </a:spcAft>
              <a:buSzPts val="1200"/>
              <a:buAutoNum type="arabicPeriod" startAt="36"/>
            </a:pPr>
            <a:r>
              <a:rPr lang="en" sz="1200"/>
              <a:t>Math with Mr. J. (2020, November 23). Estimating Decimal Division | Math with Mr. J [Video]. YouTube. </a:t>
            </a:r>
            <a:r>
              <a:rPr lang="en" sz="1200" u="sng">
                <a:solidFill>
                  <a:schemeClr val="hlink"/>
                </a:solidFill>
                <a:hlinkClick r:id="rId10"/>
              </a:rPr>
              <a:t>https://www.youtube.com/watch?v=_EYGStYBvEo</a:t>
            </a:r>
            <a:endParaRPr sz="1200"/>
          </a:p>
          <a:p>
            <a:pPr marL="457200" lvl="0" indent="-304800" algn="l" rtl="0">
              <a:spcBef>
                <a:spcPts val="0"/>
              </a:spcBef>
              <a:spcAft>
                <a:spcPts val="0"/>
              </a:spcAft>
              <a:buSzPts val="1200"/>
              <a:buAutoNum type="arabicPeriod" startAt="36"/>
            </a:pPr>
            <a:r>
              <a:rPr lang="en" sz="1200"/>
              <a:t>Estimation: Nearest Thousand. (2025). Math Worksheets 4 Kids. </a:t>
            </a:r>
            <a:r>
              <a:rPr lang="en" sz="1200" u="sng">
                <a:solidFill>
                  <a:schemeClr val="hlink"/>
                </a:solidFill>
                <a:hlinkClick r:id="rId11"/>
              </a:rPr>
              <a:t>https://www.mathworksheets4kids.com/estimation/sum-difference/nearest-thousand-sum1.pdf</a:t>
            </a:r>
            <a:endParaRPr sz="1200"/>
          </a:p>
        </p:txBody>
      </p:sp>
      <p:sp>
        <p:nvSpPr>
          <p:cNvPr id="893" name="Google Shape;893;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0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7</a:t>
            </a:r>
            <a:endParaRPr/>
          </a:p>
        </p:txBody>
      </p:sp>
      <p:sp>
        <p:nvSpPr>
          <p:cNvPr id="899" name="Google Shape;899;p106"/>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44"/>
            </a:pPr>
            <a:r>
              <a:rPr lang="en" sz="1200"/>
              <a:t>Estimate the Product. (2025). Math Worksheets 4 Kids. </a:t>
            </a:r>
            <a:r>
              <a:rPr lang="en" sz="1200" u="sng">
                <a:solidFill>
                  <a:schemeClr val="accent5"/>
                </a:solidFill>
                <a:hlinkClick r:id="rId3">
                  <a:extLst>
                    <a:ext uri="{A12FA001-AC4F-418D-AE19-62706E023703}">
                      <ahyp:hlinkClr xmlns:ahyp="http://schemas.microsoft.com/office/drawing/2018/hyperlinkcolor" val="tx"/>
                    </a:ext>
                  </a:extLst>
                </a:hlinkClick>
              </a:rPr>
              <a:t>https://www.mathworksheets4kids.com/estimation/product-quotient/nearest-ten-2by1digit1.pdf</a:t>
            </a:r>
            <a:endParaRPr sz="1200"/>
          </a:p>
          <a:p>
            <a:pPr marL="457200" lvl="0" indent="-304800" algn="l" rtl="0">
              <a:spcBef>
                <a:spcPts val="0"/>
              </a:spcBef>
              <a:spcAft>
                <a:spcPts val="0"/>
              </a:spcAft>
              <a:buSzPts val="1200"/>
              <a:buAutoNum type="arabicPeriod" startAt="44"/>
            </a:pPr>
            <a:r>
              <a:rPr lang="en" sz="1200"/>
              <a:t>Estimate the Quotient. (2025). Math Worksheets 4 Kids. </a:t>
            </a:r>
            <a:r>
              <a:rPr lang="en" sz="1200" u="sng">
                <a:solidFill>
                  <a:schemeClr val="accent5"/>
                </a:solidFill>
                <a:hlinkClick r:id="rId4">
                  <a:extLst>
                    <a:ext uri="{A12FA001-AC4F-418D-AE19-62706E023703}">
                      <ahyp:hlinkClr xmlns:ahyp="http://schemas.microsoft.com/office/drawing/2018/hyperlinkcolor" val="tx"/>
                    </a:ext>
                  </a:extLst>
                </a:hlinkClick>
              </a:rPr>
              <a:t>https://www.mathworksheets4kids.com/estimation/product-quotient/mcq-quotient1.pdf</a:t>
            </a:r>
            <a:endParaRPr sz="1200"/>
          </a:p>
          <a:p>
            <a:pPr marL="457200" lvl="0" indent="-304800" algn="l" rtl="0">
              <a:spcBef>
                <a:spcPts val="0"/>
              </a:spcBef>
              <a:spcAft>
                <a:spcPts val="0"/>
              </a:spcAft>
              <a:buSzPts val="1200"/>
              <a:buAutoNum type="arabicPeriod" startAt="44"/>
            </a:pPr>
            <a:r>
              <a:rPr lang="en" sz="1200"/>
              <a:t>MooMooMath and Science. (2018, February 8). Scientific Notation ( An introduction ) [Video]. YouTube. </a:t>
            </a:r>
            <a:r>
              <a:rPr lang="en" sz="1200" u="sng">
                <a:solidFill>
                  <a:schemeClr val="accent5"/>
                </a:solidFill>
                <a:hlinkClick r:id="rId5">
                  <a:extLst>
                    <a:ext uri="{A12FA001-AC4F-418D-AE19-62706E023703}">
                      <ahyp:hlinkClr xmlns:ahyp="http://schemas.microsoft.com/office/drawing/2018/hyperlinkcolor" val="tx"/>
                    </a:ext>
                  </a:extLst>
                </a:hlinkClick>
              </a:rPr>
              <a:t>https://www.youtube.com/watch?v=is2mZG3dXJA</a:t>
            </a:r>
            <a:endParaRPr sz="1200"/>
          </a:p>
          <a:p>
            <a:pPr marL="457200" lvl="0" indent="-304800" algn="l" rtl="0">
              <a:spcBef>
                <a:spcPts val="0"/>
              </a:spcBef>
              <a:spcAft>
                <a:spcPts val="0"/>
              </a:spcAft>
              <a:buSzPts val="1200"/>
              <a:buAutoNum type="arabicPeriod" startAt="44"/>
            </a:pPr>
            <a:r>
              <a:rPr lang="en" sz="1200"/>
              <a:t>“Scientific notation example: 0.0000000003457” (video). </a:t>
            </a:r>
            <a:r>
              <a:rPr lang="en" sz="1200" i="1"/>
              <a:t>Khan Academy</a:t>
            </a:r>
            <a:r>
              <a:rPr lang="en" sz="1200"/>
              <a:t>. Accessed June 26, 2025.</a:t>
            </a:r>
            <a:r>
              <a:rPr lang="en" sz="1200">
                <a:solidFill>
                  <a:schemeClr val="accent5"/>
                </a:solidFill>
              </a:rPr>
              <a:t> </a:t>
            </a:r>
            <a:r>
              <a:rPr lang="en" sz="1200" u="sng">
                <a:solidFill>
                  <a:schemeClr val="hlink"/>
                </a:solidFill>
                <a:hlinkClick r:id="rId6"/>
              </a:rPr>
              <a:t>https://www.khanacademy.org/math/cc-eighth-grade-math/cc-8th-numbers-operations/cc-8th-scientific-notation/v/scientific-notation-i</a:t>
            </a:r>
            <a:endParaRPr sz="1200"/>
          </a:p>
          <a:p>
            <a:pPr marL="457200" lvl="0" indent="-304800" algn="l" rtl="0">
              <a:spcBef>
                <a:spcPts val="0"/>
              </a:spcBef>
              <a:spcAft>
                <a:spcPts val="0"/>
              </a:spcAft>
              <a:buSzPts val="1200"/>
              <a:buAutoNum type="arabicPeriod" startAt="44"/>
            </a:pPr>
            <a:r>
              <a:rPr lang="en" sz="1200"/>
              <a:t>Scientific Notation (A). (2025). </a:t>
            </a:r>
            <a:r>
              <a:rPr lang="en" sz="1200" u="sng">
                <a:solidFill>
                  <a:schemeClr val="accent5"/>
                </a:solidFill>
                <a:hlinkClick r:id="rId7">
                  <a:extLst>
                    <a:ext uri="{A12FA001-AC4F-418D-AE19-62706E023703}">
                      <ahyp:hlinkClr xmlns:ahyp="http://schemas.microsoft.com/office/drawing/2018/hyperlinkcolor" val="tx"/>
                    </a:ext>
                  </a:extLst>
                </a:hlinkClick>
              </a:rPr>
              <a:t>Math-Drills.com</a:t>
            </a:r>
            <a:r>
              <a:rPr lang="en" sz="1200"/>
              <a:t>. </a:t>
            </a:r>
            <a:r>
              <a:rPr lang="en" sz="1200" u="sng">
                <a:solidFill>
                  <a:schemeClr val="hlink"/>
                </a:solidFill>
                <a:hlinkClick r:id="rId8"/>
              </a:rPr>
              <a:t>https://math-drills.com/numbersense/scientific_notation_scientific_to_ordinary_001.1366065256.pdf</a:t>
            </a:r>
            <a:endParaRPr sz="1200"/>
          </a:p>
          <a:p>
            <a:pPr marL="457200" lvl="0" indent="-304800" algn="l" rtl="0">
              <a:spcBef>
                <a:spcPts val="0"/>
              </a:spcBef>
              <a:spcAft>
                <a:spcPts val="0"/>
              </a:spcAft>
              <a:buSzPts val="1200"/>
              <a:buAutoNum type="arabicPeriod" startAt="44"/>
            </a:pPr>
            <a:r>
              <a:rPr lang="en" sz="1200"/>
              <a:t>The Magic of Math. (2022, December 31). </a:t>
            </a:r>
            <a:r>
              <a:rPr lang="en" sz="1200">
                <a:solidFill>
                  <a:srgbClr val="0F0F0F"/>
                </a:solidFill>
              </a:rPr>
              <a:t>Converting Scientific Notation to Standard Form | 8.EE.A.3 💗💙 </a:t>
            </a:r>
            <a:r>
              <a:rPr lang="en" sz="1200"/>
              <a:t>[Video]. YouTube. </a:t>
            </a:r>
            <a:r>
              <a:rPr lang="en" sz="1200" u="sng">
                <a:solidFill>
                  <a:schemeClr val="hlink"/>
                </a:solidFill>
                <a:hlinkClick r:id="rId9"/>
              </a:rPr>
              <a:t>https://www.youtube.com/watch?v=qImdDFHZnMI</a:t>
            </a:r>
            <a:endParaRPr sz="1200"/>
          </a:p>
          <a:p>
            <a:pPr marL="457200" lvl="0" indent="-304800" algn="l" rtl="0">
              <a:spcBef>
                <a:spcPts val="0"/>
              </a:spcBef>
              <a:spcAft>
                <a:spcPts val="0"/>
              </a:spcAft>
              <a:buSzPts val="1200"/>
              <a:buAutoNum type="arabicPeriod" startAt="44"/>
            </a:pPr>
            <a:r>
              <a:rPr lang="en" sz="1200"/>
              <a:t>Scientific Notation (A). (2025). </a:t>
            </a:r>
            <a:r>
              <a:rPr lang="en" sz="1200" u="sng">
                <a:solidFill>
                  <a:schemeClr val="hlink"/>
                </a:solidFill>
                <a:hlinkClick r:id="rId7"/>
              </a:rPr>
              <a:t>Math-Drills.com</a:t>
            </a:r>
            <a:r>
              <a:rPr lang="en" sz="1200"/>
              <a:t>. </a:t>
            </a:r>
            <a:r>
              <a:rPr lang="en" sz="1200" u="sng">
                <a:solidFill>
                  <a:schemeClr val="hlink"/>
                </a:solidFill>
                <a:hlinkClick r:id="rId10"/>
              </a:rPr>
              <a:t>https://math-drills.com/numbersense/scientific_notation_ordinary_to_scientific_001.1366065300.pdf</a:t>
            </a:r>
            <a:endParaRPr sz="1200"/>
          </a:p>
        </p:txBody>
      </p:sp>
      <p:sp>
        <p:nvSpPr>
          <p:cNvPr id="900" name="Google Shape;900;p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0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8</a:t>
            </a:r>
            <a:endParaRPr/>
          </a:p>
        </p:txBody>
      </p:sp>
      <p:sp>
        <p:nvSpPr>
          <p:cNvPr id="906" name="Google Shape;906;p107"/>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51"/>
            </a:pPr>
            <a:r>
              <a:rPr lang="en" sz="1200"/>
              <a:t>MooMooMath and Science. (2020, November 16). Scientific Notation-Adding and Subtracting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https://www.youtube.com/watch?v=bf-eJaNJxc0</a:t>
            </a:r>
            <a:endParaRPr sz="1200"/>
          </a:p>
          <a:p>
            <a:pPr marL="457200" lvl="0" indent="-304800" algn="l" rtl="0">
              <a:spcBef>
                <a:spcPts val="0"/>
              </a:spcBef>
              <a:spcAft>
                <a:spcPts val="0"/>
              </a:spcAft>
              <a:buSzPts val="1200"/>
              <a:buAutoNum type="arabicPeriod" startAt="51"/>
            </a:pPr>
            <a:r>
              <a:rPr lang="en" sz="1200"/>
              <a:t>Scientific Notation Operations. (2025). </a:t>
            </a:r>
            <a:r>
              <a:rPr lang="en" sz="1200" u="sng">
                <a:solidFill>
                  <a:schemeClr val="accent5"/>
                </a:solidFill>
                <a:hlinkClick r:id="rId4">
                  <a:extLst>
                    <a:ext uri="{A12FA001-AC4F-418D-AE19-62706E023703}">
                      <ahyp:hlinkClr xmlns:ahyp="http://schemas.microsoft.com/office/drawing/2018/hyperlinkcolor" val="tx"/>
                    </a:ext>
                  </a:extLst>
                </a:hlinkClick>
              </a:rPr>
              <a:t>OnlineMathLearning.com</a:t>
            </a:r>
            <a:r>
              <a:rPr lang="en" sz="1200"/>
              <a:t>. </a:t>
            </a:r>
            <a:r>
              <a:rPr lang="en" sz="1200" u="sng">
                <a:solidFill>
                  <a:schemeClr val="accent5"/>
                </a:solidFill>
                <a:hlinkClick r:id="rId5">
                  <a:extLst>
                    <a:ext uri="{A12FA001-AC4F-418D-AE19-62706E023703}">
                      <ahyp:hlinkClr xmlns:ahyp="http://schemas.microsoft.com/office/drawing/2018/hyperlinkcolor" val="tx"/>
                    </a:ext>
                  </a:extLst>
                </a:hlinkClick>
              </a:rPr>
              <a:t>https://www.interactive.onlinemathlearning.com/share/worksheets/add-subtract-scientific-notation-worksheet.pdf</a:t>
            </a:r>
            <a:endParaRPr sz="1200"/>
          </a:p>
          <a:p>
            <a:pPr marL="457200" lvl="0" indent="-304800" algn="l" rtl="0">
              <a:spcBef>
                <a:spcPts val="0"/>
              </a:spcBef>
              <a:spcAft>
                <a:spcPts val="0"/>
              </a:spcAft>
              <a:buSzPts val="1200"/>
              <a:buAutoNum type="arabicPeriod" startAt="51"/>
            </a:pPr>
            <a:r>
              <a:rPr lang="en" sz="1200"/>
              <a:t>The Organic Chemistry Tutor. (2018, February 8). Scientific Notation - Multiplication and Division [Video]. YouTube. </a:t>
            </a:r>
            <a:r>
              <a:rPr lang="en" sz="1200" u="sng">
                <a:solidFill>
                  <a:schemeClr val="accent5"/>
                </a:solidFill>
                <a:hlinkClick r:id="rId6">
                  <a:extLst>
                    <a:ext uri="{A12FA001-AC4F-418D-AE19-62706E023703}">
                      <ahyp:hlinkClr xmlns:ahyp="http://schemas.microsoft.com/office/drawing/2018/hyperlinkcolor" val="tx"/>
                    </a:ext>
                  </a:extLst>
                </a:hlinkClick>
              </a:rPr>
              <a:t>https://www.youtube.com/watch?v=yX6Mq9whsX0</a:t>
            </a:r>
            <a:endParaRPr sz="1200"/>
          </a:p>
          <a:p>
            <a:pPr marL="457200" lvl="0" indent="-304800" algn="l" rtl="0">
              <a:spcBef>
                <a:spcPts val="0"/>
              </a:spcBef>
              <a:spcAft>
                <a:spcPts val="0"/>
              </a:spcAft>
              <a:buSzPts val="1200"/>
              <a:buAutoNum type="arabicPeriod" startAt="51"/>
            </a:pPr>
            <a:r>
              <a:rPr lang="en" sz="1200"/>
              <a:t>Multiplying with Scientific Notation. (2023). Common Core Sheets. </a:t>
            </a:r>
            <a:r>
              <a:rPr lang="en" sz="1200" u="sng">
                <a:solidFill>
                  <a:schemeClr val="accent5"/>
                </a:solidFill>
                <a:hlinkClick r:id="rId7">
                  <a:extLst>
                    <a:ext uri="{A12FA001-AC4F-418D-AE19-62706E023703}">
                      <ahyp:hlinkClr xmlns:ahyp="http://schemas.microsoft.com/office/drawing/2018/hyperlinkcolor" val="tx"/>
                    </a:ext>
                  </a:extLst>
                </a:hlinkClick>
              </a:rPr>
              <a:t>https://www.commoncoresheets.com/pdfs/76/worksheet.pdf?sheet_language=english&amp;version=1&amp;&amp;sheet_layout%5Bpages%5D%5Bws%5D=1&amp;sheet_layout%5Bpages%5D%5Bans%5D=1&amp;sheet_layout%5Bsheet_language%5D=english&amp;sheet_layout%5Btitle%5D=&amp;sheet_layout%5Binstructions%5D=&amp;sheet_layout%5Bnumber_of_problems%5D=&amp;sheet_layout%5Bdue_date%5D=&amp;sheet_layout%5Binclude_standard%5D=0&amp;sheet_layout%5Bccss%5D=8ee4&amp;sheet_layout%5Bfont_family%5D=&amp;sheet_layout%5Bfont_size%5D=12&amp;sheet_layout%5Bmargin_bottom%5D=&amp;sheet_layout%5Banswer_column_display%5D=1&amp;sheet_layout%5Bproblem_number_display%5D=1&amp;sheet_layout%5Borientation%5D=portrait&amp;</a:t>
            </a:r>
            <a:endParaRPr sz="1200"/>
          </a:p>
          <a:p>
            <a:pPr marL="457200" lvl="0" indent="-304800" algn="l" rtl="0">
              <a:spcBef>
                <a:spcPts val="0"/>
              </a:spcBef>
              <a:spcAft>
                <a:spcPts val="0"/>
              </a:spcAft>
              <a:buSzPts val="1200"/>
              <a:buAutoNum type="arabicPeriod" startAt="51"/>
            </a:pPr>
            <a:r>
              <a:rPr lang="en" sz="1200"/>
              <a:t>Scientific Notation Operations. (2025). </a:t>
            </a:r>
            <a:r>
              <a:rPr lang="en" sz="1200" u="sng">
                <a:solidFill>
                  <a:schemeClr val="accent5"/>
                </a:solidFill>
                <a:hlinkClick r:id="rId4">
                  <a:extLst>
                    <a:ext uri="{A12FA001-AC4F-418D-AE19-62706E023703}">
                      <ahyp:hlinkClr xmlns:ahyp="http://schemas.microsoft.com/office/drawing/2018/hyperlinkcolor" val="tx"/>
                    </a:ext>
                  </a:extLst>
                </a:hlinkClick>
              </a:rPr>
              <a:t>OnlineMathLearning.com</a:t>
            </a:r>
            <a:r>
              <a:rPr lang="en" sz="1200"/>
              <a:t>. </a:t>
            </a:r>
            <a:r>
              <a:rPr lang="en" sz="1200" u="sng">
                <a:solidFill>
                  <a:schemeClr val="hlink"/>
                </a:solidFill>
                <a:hlinkClick r:id="rId8"/>
              </a:rPr>
              <a:t>https://www.interactive.onlinemathlearning.com/share/worksheets/divide-scientific-notation-worksheet.pdf</a:t>
            </a:r>
            <a:endParaRPr sz="1200"/>
          </a:p>
        </p:txBody>
      </p:sp>
      <p:sp>
        <p:nvSpPr>
          <p:cNvPr id="907" name="Google Shape;907;p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0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9</a:t>
            </a:r>
            <a:endParaRPr/>
          </a:p>
        </p:txBody>
      </p:sp>
      <p:sp>
        <p:nvSpPr>
          <p:cNvPr id="913" name="Google Shape;913;p108"/>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56"/>
            </a:pPr>
            <a:r>
              <a:rPr lang="en" sz="1200"/>
              <a:t>Math with Mr. J. (2024, January 12). Fractions | Understanding the Language | Math with Mr. J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https://www.youtube.com/watch?v=38KfKBpwAv4</a:t>
            </a:r>
            <a:endParaRPr sz="1200"/>
          </a:p>
          <a:p>
            <a:pPr marL="457200" lvl="0" indent="-304800" algn="l" rtl="0">
              <a:spcBef>
                <a:spcPts val="0"/>
              </a:spcBef>
              <a:spcAft>
                <a:spcPts val="0"/>
              </a:spcAft>
              <a:buSzPts val="1200"/>
              <a:buAutoNum type="arabicPeriod" startAt="56"/>
            </a:pPr>
            <a:r>
              <a:rPr lang="en" sz="1200"/>
              <a:t>Math with Mr. J. (2020, January 6). Mixed Numbers to Improper Fractions | Math with Mr. J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https://www.youtube.com/watch?v=96NOYcnmThU</a:t>
            </a:r>
            <a:endParaRPr sz="1200"/>
          </a:p>
          <a:p>
            <a:pPr marL="457200" lvl="0" indent="-304800" algn="l" rtl="0">
              <a:spcBef>
                <a:spcPts val="0"/>
              </a:spcBef>
              <a:spcAft>
                <a:spcPts val="0"/>
              </a:spcAft>
              <a:buSzPts val="1200"/>
              <a:buAutoNum type="arabicPeriod" startAt="56"/>
            </a:pPr>
            <a:r>
              <a:rPr lang="en" sz="1200"/>
              <a:t>Convert mixed numbers to improper fractions. (2025). K5 Learning.</a:t>
            </a:r>
            <a:r>
              <a:rPr lang="en" sz="1200">
                <a:solidFill>
                  <a:schemeClr val="accent5"/>
                </a:solidFill>
              </a:rPr>
              <a:t> </a:t>
            </a:r>
            <a:r>
              <a:rPr lang="en" sz="1200" u="sng">
                <a:solidFill>
                  <a:schemeClr val="accent5"/>
                </a:solidFill>
                <a:hlinkClick r:id="rId5">
                  <a:extLst>
                    <a:ext uri="{A12FA001-AC4F-418D-AE19-62706E023703}">
                      <ahyp:hlinkClr xmlns:ahyp="http://schemas.microsoft.com/office/drawing/2018/hyperlinkcolor" val="tx"/>
                    </a:ext>
                  </a:extLst>
                </a:hlinkClick>
              </a:rPr>
              <a:t>https://www.k5learning.com/worksheets/math/grade-4-mixed-numbers-to-improper-fractions-harder-a.pdf</a:t>
            </a:r>
            <a:endParaRPr sz="1200"/>
          </a:p>
          <a:p>
            <a:pPr marL="457200" lvl="0" indent="-304800" algn="l" rtl="0">
              <a:spcBef>
                <a:spcPts val="0"/>
              </a:spcBef>
              <a:spcAft>
                <a:spcPts val="0"/>
              </a:spcAft>
              <a:buSzPts val="1200"/>
              <a:buAutoNum type="arabicPeriod" startAt="56"/>
            </a:pPr>
            <a:r>
              <a:rPr lang="en" sz="1200"/>
              <a:t>Math with Mr. J. (2020, January 6). Mixed Numbers to Improper Fractions | Math with Mr. J [Video]. YouTube. </a:t>
            </a:r>
            <a:r>
              <a:rPr lang="en" sz="1200" u="sng">
                <a:solidFill>
                  <a:schemeClr val="hlink"/>
                </a:solidFill>
                <a:hlinkClick r:id="rId6"/>
              </a:rPr>
              <a:t>https://www.youtube.com/watch?v=EpXCr2iax5E</a:t>
            </a:r>
            <a:endParaRPr sz="1200"/>
          </a:p>
          <a:p>
            <a:pPr marL="457200" lvl="0" indent="-304800" algn="l" rtl="0">
              <a:spcBef>
                <a:spcPts val="0"/>
              </a:spcBef>
              <a:spcAft>
                <a:spcPts val="0"/>
              </a:spcAft>
              <a:buSzPts val="1200"/>
              <a:buAutoNum type="arabicPeriod" startAt="56"/>
            </a:pPr>
            <a:r>
              <a:rPr lang="en" sz="1200"/>
              <a:t>Convert improper fractions to mixed numbers. (2025). K5 Learning.</a:t>
            </a:r>
            <a:r>
              <a:rPr lang="en" sz="1200">
                <a:solidFill>
                  <a:schemeClr val="accent5"/>
                </a:solidFill>
              </a:rPr>
              <a:t> </a:t>
            </a:r>
            <a:r>
              <a:rPr lang="en" sz="1200" u="sng">
                <a:solidFill>
                  <a:schemeClr val="hlink"/>
                </a:solidFill>
                <a:hlinkClick r:id="rId7"/>
              </a:rPr>
              <a:t>https://www.k5learning.com/worksheets/math/grade-5-improper-fractions-to-mixed-numbers-a.pdf</a:t>
            </a:r>
            <a:endParaRPr sz="1200"/>
          </a:p>
          <a:p>
            <a:pPr marL="457200" lvl="0" indent="-304800" algn="l" rtl="0">
              <a:spcBef>
                <a:spcPts val="0"/>
              </a:spcBef>
              <a:spcAft>
                <a:spcPts val="0"/>
              </a:spcAft>
              <a:buSzPts val="1200"/>
              <a:buAutoNum type="arabicPeriod" startAt="56"/>
            </a:pPr>
            <a:r>
              <a:rPr lang="en" sz="1200"/>
              <a:t>Math with Mr. J. (2019, December 8). Simplifying Fractions Step by Step | How to Simplify Fractions [Video]. YouTube. </a:t>
            </a:r>
            <a:r>
              <a:rPr lang="en" sz="1200" u="sng">
                <a:solidFill>
                  <a:schemeClr val="hlink"/>
                </a:solidFill>
                <a:hlinkClick r:id="rId8"/>
              </a:rPr>
              <a:t>https://www.youtube.com/watch?v=oFVzcnJfYkg&amp;t=240s</a:t>
            </a:r>
            <a:endParaRPr sz="1200"/>
          </a:p>
          <a:p>
            <a:pPr marL="457200" lvl="0" indent="-304800" algn="l" rtl="0">
              <a:spcBef>
                <a:spcPts val="0"/>
              </a:spcBef>
              <a:spcAft>
                <a:spcPts val="0"/>
              </a:spcAft>
              <a:buSzPts val="1200"/>
              <a:buAutoNum type="arabicPeriod" startAt="56"/>
            </a:pPr>
            <a:r>
              <a:rPr lang="en" sz="1200"/>
              <a:t>Simplify proper fractions (harder). (2025). K5 Learning.</a:t>
            </a:r>
            <a:r>
              <a:rPr lang="en" sz="1200">
                <a:solidFill>
                  <a:schemeClr val="accent5"/>
                </a:solidFill>
              </a:rPr>
              <a:t> </a:t>
            </a:r>
            <a:r>
              <a:rPr lang="en" sz="1200" u="sng">
                <a:solidFill>
                  <a:schemeClr val="hlink"/>
                </a:solidFill>
                <a:hlinkClick r:id="rId9"/>
              </a:rPr>
              <a:t>https://www.k5learning.com/worksheets/math/grade-6-simplifying-fractions-hard-a.pdf</a:t>
            </a:r>
            <a:endParaRPr sz="1200"/>
          </a:p>
          <a:p>
            <a:pPr marL="457200" lvl="0" indent="-304800" algn="l" rtl="0">
              <a:spcBef>
                <a:spcPts val="0"/>
              </a:spcBef>
              <a:spcAft>
                <a:spcPts val="0"/>
              </a:spcAft>
              <a:buSzPts val="1200"/>
              <a:buAutoNum type="arabicPeriod" startAt="56"/>
            </a:pPr>
            <a:r>
              <a:rPr lang="en" sz="1200"/>
              <a:t>Math with Mr. J. (2020, June 17). Adding Fractions with Common Denominators (Step by Step) | Math with Mr. J [Video]. YouTube. </a:t>
            </a:r>
            <a:r>
              <a:rPr lang="en" sz="1200" u="sng">
                <a:solidFill>
                  <a:schemeClr val="accent5"/>
                </a:solidFill>
                <a:hlinkClick r:id="rId10">
                  <a:extLst>
                    <a:ext uri="{A12FA001-AC4F-418D-AE19-62706E023703}">
                      <ahyp:hlinkClr xmlns:ahyp="http://schemas.microsoft.com/office/drawing/2018/hyperlinkcolor" val="tx"/>
                    </a:ext>
                  </a:extLst>
                </a:hlinkClick>
              </a:rPr>
              <a:t>https://www.youtube.com/watch?v=MZmENadGcK0</a:t>
            </a:r>
            <a:endParaRPr sz="1200"/>
          </a:p>
        </p:txBody>
      </p:sp>
      <p:sp>
        <p:nvSpPr>
          <p:cNvPr id="914" name="Google Shape;914;p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0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10</a:t>
            </a:r>
            <a:endParaRPr/>
          </a:p>
        </p:txBody>
      </p:sp>
      <p:sp>
        <p:nvSpPr>
          <p:cNvPr id="920" name="Google Shape;920;p109"/>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64"/>
            </a:pPr>
            <a:r>
              <a:rPr lang="en" sz="1200"/>
              <a:t>Math with Mr. J. (2020, June 17). Subtracting Fractions with Common Denominators (Step by Step) | Math with Mr. J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https://www.youtube.com/watch?v=VTCOHFJOAA8</a:t>
            </a:r>
            <a:endParaRPr sz="1200"/>
          </a:p>
          <a:p>
            <a:pPr marL="457200" lvl="0" indent="-304800" algn="l" rtl="0">
              <a:spcBef>
                <a:spcPts val="0"/>
              </a:spcBef>
              <a:spcAft>
                <a:spcPts val="0"/>
              </a:spcAft>
              <a:buSzPts val="1200"/>
              <a:buAutoNum type="arabicPeriod" startAt="64"/>
            </a:pPr>
            <a:r>
              <a:rPr lang="en" sz="1200"/>
              <a:t>Math Antics. (2012, April 17). Math Antics - Common Denominator LCD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https://www.youtube.com/watch?v=pZEmFSP3Z0I</a:t>
            </a:r>
            <a:endParaRPr sz="1200"/>
          </a:p>
          <a:p>
            <a:pPr marL="457200" lvl="0" indent="-304800" algn="l" rtl="0">
              <a:spcBef>
                <a:spcPts val="0"/>
              </a:spcBef>
              <a:spcAft>
                <a:spcPts val="0"/>
              </a:spcAft>
              <a:buSzPts val="1200"/>
              <a:buAutoNum type="arabicPeriod" startAt="64"/>
            </a:pPr>
            <a:r>
              <a:rPr lang="en" sz="1200"/>
              <a:t>Math with Mr. J. (2021, August 17). Adding and Subtracting Fractions with Unlike Denominators | Math with Mr. J [Video]. YouTube. </a:t>
            </a:r>
            <a:r>
              <a:rPr lang="en" sz="1200" u="sng">
                <a:solidFill>
                  <a:schemeClr val="accent5"/>
                </a:solidFill>
                <a:hlinkClick r:id="rId5">
                  <a:extLst>
                    <a:ext uri="{A12FA001-AC4F-418D-AE19-62706E023703}">
                      <ahyp:hlinkClr xmlns:ahyp="http://schemas.microsoft.com/office/drawing/2018/hyperlinkcolor" val="tx"/>
                    </a:ext>
                  </a:extLst>
                </a:hlinkClick>
              </a:rPr>
              <a:t>https://www.youtube.com/watch?v=XsW8HJutIgM</a:t>
            </a:r>
            <a:endParaRPr sz="1200"/>
          </a:p>
          <a:p>
            <a:pPr marL="457200" lvl="0" indent="-304800" algn="l" rtl="0">
              <a:spcBef>
                <a:spcPts val="0"/>
              </a:spcBef>
              <a:spcAft>
                <a:spcPts val="0"/>
              </a:spcAft>
              <a:buSzPts val="1200"/>
              <a:buAutoNum type="arabicPeriod" startAt="64"/>
            </a:pPr>
            <a:r>
              <a:rPr lang="en" sz="1200"/>
              <a:t>Adding and Subtracting Two Fractions (A). (2025). </a:t>
            </a:r>
            <a:r>
              <a:rPr lang="en" sz="1200" u="sng">
                <a:solidFill>
                  <a:schemeClr val="accent5"/>
                </a:solidFill>
                <a:hlinkClick r:id="rId6">
                  <a:extLst>
                    <a:ext uri="{A12FA001-AC4F-418D-AE19-62706E023703}">
                      <ahyp:hlinkClr xmlns:ahyp="http://schemas.microsoft.com/office/drawing/2018/hyperlinkcolor" val="tx"/>
                    </a:ext>
                  </a:extLst>
                </a:hlinkClick>
              </a:rPr>
              <a:t>Math-Drills.com</a:t>
            </a:r>
            <a:r>
              <a:rPr lang="en" sz="1200"/>
              <a:t>. </a:t>
            </a:r>
            <a:r>
              <a:rPr lang="en" sz="1200" u="sng">
                <a:solidFill>
                  <a:schemeClr val="accent5"/>
                </a:solidFill>
                <a:hlinkClick r:id="rId7">
                  <a:extLst>
                    <a:ext uri="{A12FA001-AC4F-418D-AE19-62706E023703}">
                      <ahyp:hlinkClr xmlns:ahyp="http://schemas.microsoft.com/office/drawing/2018/hyperlinkcolor" val="tx"/>
                    </a:ext>
                  </a:extLst>
                </a:hlinkClick>
              </a:rPr>
              <a:t>https://math-drills.com/fractions/fractions_addsub_improper_like_easy_001.1698465724.pdf</a:t>
            </a:r>
            <a:endParaRPr sz="1200"/>
          </a:p>
          <a:p>
            <a:pPr marL="457200" lvl="0" indent="-304800" algn="l" rtl="0">
              <a:spcBef>
                <a:spcPts val="0"/>
              </a:spcBef>
              <a:spcAft>
                <a:spcPts val="0"/>
              </a:spcAft>
              <a:buSzPts val="1200"/>
              <a:buAutoNum type="arabicPeriod" startAt="64"/>
            </a:pPr>
            <a:r>
              <a:rPr lang="en" sz="1200"/>
              <a:t>Math with Mr. J. (2019, November 5). Multiplying Fractions by Fractions | How to Multiply Fractions | 5th Grade Math [Video]. YouTube. </a:t>
            </a:r>
            <a:r>
              <a:rPr lang="en" sz="1200" u="sng">
                <a:solidFill>
                  <a:schemeClr val="accent5"/>
                </a:solidFill>
                <a:hlinkClick r:id="rId8">
                  <a:extLst>
                    <a:ext uri="{A12FA001-AC4F-418D-AE19-62706E023703}">
                      <ahyp:hlinkClr xmlns:ahyp="http://schemas.microsoft.com/office/drawing/2018/hyperlinkcolor" val="tx"/>
                    </a:ext>
                  </a:extLst>
                </a:hlinkClick>
              </a:rPr>
              <a:t>https://www.youtube.com/watch?v=H3ZY65icKmw</a:t>
            </a:r>
            <a:endParaRPr sz="1200"/>
          </a:p>
          <a:p>
            <a:pPr marL="457200" lvl="0" indent="-304800" algn="l" rtl="0">
              <a:spcBef>
                <a:spcPts val="0"/>
              </a:spcBef>
              <a:spcAft>
                <a:spcPts val="0"/>
              </a:spcAft>
              <a:buSzPts val="1200"/>
              <a:buAutoNum type="arabicPeriod" startAt="64"/>
            </a:pPr>
            <a:r>
              <a:rPr lang="en" sz="1200"/>
              <a:t>Math with Mr. J. (2019, November 5). Dividing Fractions by Fractions | How to Divide a Fraction by a Fraction [Video]. YouTube. </a:t>
            </a:r>
            <a:r>
              <a:rPr lang="en" sz="1200" u="sng">
                <a:solidFill>
                  <a:schemeClr val="accent5"/>
                </a:solidFill>
                <a:hlinkClick r:id="rId9">
                  <a:extLst>
                    <a:ext uri="{A12FA001-AC4F-418D-AE19-62706E023703}">
                      <ahyp:hlinkClr xmlns:ahyp="http://schemas.microsoft.com/office/drawing/2018/hyperlinkcolor" val="tx"/>
                    </a:ext>
                  </a:extLst>
                </a:hlinkClick>
              </a:rPr>
              <a:t>https://www.youtube.com/watch?v=yKCBspYtrSU&amp;list=PLiT3pCvK_cfWKCdp0km0a1_2Ag6xYvrv1&amp;index=3</a:t>
            </a:r>
            <a:endParaRPr sz="1200"/>
          </a:p>
          <a:p>
            <a:pPr marL="457200" lvl="0" indent="-304800" algn="l" rtl="0">
              <a:spcBef>
                <a:spcPts val="0"/>
              </a:spcBef>
              <a:spcAft>
                <a:spcPts val="0"/>
              </a:spcAft>
              <a:buSzPts val="1200"/>
              <a:buAutoNum type="arabicPeriod" startAt="64"/>
            </a:pPr>
            <a:r>
              <a:rPr lang="en" sz="1200"/>
              <a:t>Math Antics. (2012, April 17). Math Antics - Dividing Fractions [Video]. YouTube. </a:t>
            </a:r>
            <a:r>
              <a:rPr lang="en" sz="1200" u="sng">
                <a:solidFill>
                  <a:schemeClr val="accent5"/>
                </a:solidFill>
                <a:hlinkClick r:id="rId10">
                  <a:extLst>
                    <a:ext uri="{A12FA001-AC4F-418D-AE19-62706E023703}">
                      <ahyp:hlinkClr xmlns:ahyp="http://schemas.microsoft.com/office/drawing/2018/hyperlinkcolor" val="tx"/>
                    </a:ext>
                  </a:extLst>
                </a:hlinkClick>
              </a:rPr>
              <a:t>https://www.youtube.com/watch?v=4lkq3DgvmJo</a:t>
            </a:r>
            <a:endParaRPr sz="1200"/>
          </a:p>
        </p:txBody>
      </p:sp>
      <p:sp>
        <p:nvSpPr>
          <p:cNvPr id="921" name="Google Shape;921;p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1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11</a:t>
            </a:r>
            <a:endParaRPr/>
          </a:p>
        </p:txBody>
      </p:sp>
      <p:sp>
        <p:nvSpPr>
          <p:cNvPr id="927" name="Google Shape;927;p110"/>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71"/>
            </a:pPr>
            <a:r>
              <a:rPr lang="en" sz="1200"/>
              <a:t>Multiplying and Dividing Proper and Improper Fractions (A). (2025). </a:t>
            </a:r>
            <a:r>
              <a:rPr lang="en" sz="1200" u="sng">
                <a:solidFill>
                  <a:schemeClr val="accent5"/>
                </a:solidFill>
                <a:hlinkClick r:id="rId3">
                  <a:extLst>
                    <a:ext uri="{A12FA001-AC4F-418D-AE19-62706E023703}">
                      <ahyp:hlinkClr xmlns:ahyp="http://schemas.microsoft.com/office/drawing/2018/hyperlinkcolor" val="tx"/>
                    </a:ext>
                  </a:extLst>
                </a:hlinkClick>
              </a:rPr>
              <a:t>Math-Drills.com</a:t>
            </a:r>
            <a:r>
              <a:rPr lang="en" sz="1200"/>
              <a:t>. </a:t>
            </a:r>
            <a:r>
              <a:rPr lang="en" sz="1200" u="sng">
                <a:solidFill>
                  <a:schemeClr val="accent5"/>
                </a:solidFill>
                <a:hlinkClick r:id="rId4">
                  <a:extLst>
                    <a:ext uri="{A12FA001-AC4F-418D-AE19-62706E023703}">
                      <ahyp:hlinkClr xmlns:ahyp="http://schemas.microsoft.com/office/drawing/2018/hyperlinkcolor" val="tx"/>
                    </a:ext>
                  </a:extLst>
                </a:hlinkClick>
              </a:rPr>
              <a:t>https://math-drills.com/fractions/fractions_multdiv_001.1698465830.pdf</a:t>
            </a:r>
            <a:endParaRPr sz="1200"/>
          </a:p>
          <a:p>
            <a:pPr marL="457200" lvl="0" indent="-304800" algn="l" rtl="0">
              <a:spcBef>
                <a:spcPts val="0"/>
              </a:spcBef>
              <a:spcAft>
                <a:spcPts val="0"/>
              </a:spcAft>
              <a:buSzPts val="1200"/>
              <a:buAutoNum type="arabicPeriod" startAt="71"/>
            </a:pPr>
            <a:r>
              <a:rPr lang="en" sz="1200"/>
              <a:t>Math with Mr. J. (2022, July 26). An Intro to Ratios | What is a Ratio? | Understanding Ratios | Math with Mr. J [Video]. YouTube. </a:t>
            </a:r>
            <a:r>
              <a:rPr lang="en" sz="1200" u="sng">
                <a:solidFill>
                  <a:schemeClr val="accent5"/>
                </a:solidFill>
                <a:hlinkClick r:id="rId5">
                  <a:extLst>
                    <a:ext uri="{A12FA001-AC4F-418D-AE19-62706E023703}">
                      <ahyp:hlinkClr xmlns:ahyp="http://schemas.microsoft.com/office/drawing/2018/hyperlinkcolor" val="tx"/>
                    </a:ext>
                  </a:extLst>
                </a:hlinkClick>
              </a:rPr>
              <a:t>https://www.youtube.com/watch?v=GnIJQkzYWWs</a:t>
            </a:r>
            <a:endParaRPr sz="1200"/>
          </a:p>
          <a:p>
            <a:pPr marL="457200" lvl="0" indent="-304800" algn="l" rtl="0">
              <a:spcBef>
                <a:spcPts val="0"/>
              </a:spcBef>
              <a:spcAft>
                <a:spcPts val="0"/>
              </a:spcAft>
              <a:buSzPts val="1200"/>
              <a:buAutoNum type="arabicPeriod" startAt="71"/>
            </a:pPr>
            <a:r>
              <a:rPr lang="en" sz="1200"/>
              <a:t>“Worked example: Solving proportions” (video). </a:t>
            </a:r>
            <a:r>
              <a:rPr lang="en" sz="1200" i="1"/>
              <a:t>Khan Academy</a:t>
            </a:r>
            <a:r>
              <a:rPr lang="en" sz="1200"/>
              <a:t>. Accessed June 30, 2025.</a:t>
            </a:r>
            <a:r>
              <a:rPr lang="en" sz="1200">
                <a:solidFill>
                  <a:schemeClr val="accent5"/>
                </a:solidFill>
              </a:rPr>
              <a:t> </a:t>
            </a:r>
            <a:r>
              <a:rPr lang="en" sz="1200" u="sng">
                <a:solidFill>
                  <a:schemeClr val="accent5"/>
                </a:solidFill>
                <a:hlinkClick r:id="rId6">
                  <a:extLst>
                    <a:ext uri="{A12FA001-AC4F-418D-AE19-62706E023703}">
                      <ahyp:hlinkClr xmlns:ahyp="http://schemas.microsoft.com/office/drawing/2018/hyperlinkcolor" val="tx"/>
                    </a:ext>
                  </a:extLst>
                </a:hlinkClick>
              </a:rPr>
              <a:t>https://www.khanacademy.org/math/cc-seventh-grade-math/cc-7th-ratio-proportion/cc-7th-write-and-solve-proportions/v/find-an-unknown-in-a-proportion</a:t>
            </a:r>
            <a:endParaRPr sz="1200"/>
          </a:p>
          <a:p>
            <a:pPr marL="457200" lvl="0" indent="-304800" algn="l" rtl="0">
              <a:spcBef>
                <a:spcPts val="0"/>
              </a:spcBef>
              <a:spcAft>
                <a:spcPts val="0"/>
              </a:spcAft>
              <a:buSzPts val="1200"/>
              <a:buAutoNum type="arabicPeriod" startAt="71"/>
            </a:pPr>
            <a:r>
              <a:rPr lang="en" sz="1200"/>
              <a:t>Solving Proportions. (2025). Math Worksheets 4 Kids. </a:t>
            </a:r>
            <a:r>
              <a:rPr lang="en" sz="1200" u="sng">
                <a:solidFill>
                  <a:schemeClr val="accent5"/>
                </a:solidFill>
                <a:hlinkClick r:id="rId7">
                  <a:extLst>
                    <a:ext uri="{A12FA001-AC4F-418D-AE19-62706E023703}">
                      <ahyp:hlinkClr xmlns:ahyp="http://schemas.microsoft.com/office/drawing/2018/hyperlinkcolor" val="tx"/>
                    </a:ext>
                  </a:extLst>
                </a:hlinkClick>
              </a:rPr>
              <a:t>https://www.mathworksheets4kids.com/proportion/solving/proportion-level1-1.pdf</a:t>
            </a:r>
            <a:endParaRPr sz="1200"/>
          </a:p>
          <a:p>
            <a:pPr marL="457200" lvl="0" indent="-304800" algn="l" rtl="0">
              <a:spcBef>
                <a:spcPts val="0"/>
              </a:spcBef>
              <a:spcAft>
                <a:spcPts val="0"/>
              </a:spcAft>
              <a:buSzPts val="1200"/>
              <a:buAutoNum type="arabicPeriod" startAt="71"/>
            </a:pPr>
            <a:r>
              <a:rPr lang="en" sz="1200"/>
              <a:t>“Solving unit rate problem” (video). </a:t>
            </a:r>
            <a:r>
              <a:rPr lang="en" sz="1200" i="1"/>
              <a:t>Khan Academy</a:t>
            </a:r>
            <a:r>
              <a:rPr lang="en" sz="1200"/>
              <a:t>. Accessed June 30, 2025.</a:t>
            </a:r>
            <a:r>
              <a:rPr lang="en" sz="1200">
                <a:solidFill>
                  <a:schemeClr val="accent5"/>
                </a:solidFill>
              </a:rPr>
              <a:t> </a:t>
            </a:r>
            <a:r>
              <a:rPr lang="en" sz="1200" u="sng">
                <a:solidFill>
                  <a:schemeClr val="accent5"/>
                </a:solidFill>
                <a:hlinkClick r:id="rId8">
                  <a:extLst>
                    <a:ext uri="{A12FA001-AC4F-418D-AE19-62706E023703}">
                      <ahyp:hlinkClr xmlns:ahyp="http://schemas.microsoft.com/office/drawing/2018/hyperlinkcolor" val="tx"/>
                    </a:ext>
                  </a:extLst>
                </a:hlinkClick>
              </a:rPr>
              <a:t>https://www.khanacademy.org/math/cc-sixth-grade-math/x0267d782:cc-6th-rates-and-percentages/cc-6th-rates/v/finding-unit-rates</a:t>
            </a:r>
            <a:endParaRPr sz="1200"/>
          </a:p>
          <a:p>
            <a:pPr marL="457200" lvl="0" indent="-304800" algn="l" rtl="0">
              <a:spcBef>
                <a:spcPts val="0"/>
              </a:spcBef>
              <a:spcAft>
                <a:spcPts val="0"/>
              </a:spcAft>
              <a:buSzPts val="1200"/>
              <a:buAutoNum type="arabicPeriod" startAt="71"/>
            </a:pPr>
            <a:r>
              <a:rPr lang="en" sz="1200"/>
              <a:t>Finding Unit Rate. (2025). Super Teacher Worksheets. </a:t>
            </a:r>
            <a:r>
              <a:rPr lang="en" sz="1200" u="sng">
                <a:solidFill>
                  <a:schemeClr val="accent5"/>
                </a:solidFill>
                <a:hlinkClick r:id="rId9">
                  <a:extLst>
                    <a:ext uri="{A12FA001-AC4F-418D-AE19-62706E023703}">
                      <ahyp:hlinkClr xmlns:ahyp="http://schemas.microsoft.com/office/drawing/2018/hyperlinkcolor" val="tx"/>
                    </a:ext>
                  </a:extLst>
                </a:hlinkClick>
              </a:rPr>
              <a:t>https://www.superteacherworksheets.com/unit-rate/finding-unit-rate_FGUTR.pdf</a:t>
            </a:r>
            <a:endParaRPr sz="1200"/>
          </a:p>
          <a:p>
            <a:pPr marL="457200" lvl="0" indent="-304800" algn="l" rtl="0">
              <a:spcBef>
                <a:spcPts val="0"/>
              </a:spcBef>
              <a:spcAft>
                <a:spcPts val="0"/>
              </a:spcAft>
              <a:buSzPts val="1200"/>
              <a:buAutoNum type="arabicPeriod" startAt="71"/>
            </a:pPr>
            <a:r>
              <a:rPr lang="en" sz="1200"/>
              <a:t>Math Antics. (2012, October 30). Math Antics - What Are Percentages? [Video]. YouTube. </a:t>
            </a:r>
            <a:r>
              <a:rPr lang="en" sz="1200" u="sng">
                <a:solidFill>
                  <a:schemeClr val="accent5"/>
                </a:solidFill>
                <a:hlinkClick r:id="rId10">
                  <a:extLst>
                    <a:ext uri="{A12FA001-AC4F-418D-AE19-62706E023703}">
                      <ahyp:hlinkClr xmlns:ahyp="http://schemas.microsoft.com/office/drawing/2018/hyperlinkcolor" val="tx"/>
                    </a:ext>
                  </a:extLst>
                </a:hlinkClick>
              </a:rPr>
              <a:t>https://www.youtube.com/watch?v=JeVSmq1Nrpw</a:t>
            </a:r>
            <a:endParaRPr sz="1200"/>
          </a:p>
        </p:txBody>
      </p:sp>
      <p:sp>
        <p:nvSpPr>
          <p:cNvPr id="928" name="Google Shape;928;p1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1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12</a:t>
            </a:r>
            <a:endParaRPr/>
          </a:p>
        </p:txBody>
      </p:sp>
      <p:sp>
        <p:nvSpPr>
          <p:cNvPr id="934" name="Google Shape;934;p111"/>
          <p:cNvSpPr txBox="1">
            <a:spLocks noGrp="1"/>
          </p:cNvSpPr>
          <p:nvPr>
            <p:ph type="body" idx="1"/>
          </p:nvPr>
        </p:nvSpPr>
        <p:spPr>
          <a:xfrm>
            <a:off x="311700" y="1171600"/>
            <a:ext cx="8520600" cy="3548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78"/>
            </a:pPr>
            <a:r>
              <a:rPr lang="en" sz="1200"/>
              <a:t>“Solving percent problems” (video). </a:t>
            </a:r>
            <a:r>
              <a:rPr lang="en" sz="1200" i="1"/>
              <a:t>Khan Academy</a:t>
            </a:r>
            <a:r>
              <a:rPr lang="en" sz="1200"/>
              <a:t>. Accessed June 30, 2025.</a:t>
            </a:r>
            <a:r>
              <a:rPr lang="en" sz="1200">
                <a:solidFill>
                  <a:schemeClr val="accent5"/>
                </a:solidFill>
              </a:rPr>
              <a:t> </a:t>
            </a:r>
            <a:r>
              <a:rPr lang="en" sz="1200" u="sng">
                <a:solidFill>
                  <a:schemeClr val="accent5"/>
                </a:solidFill>
                <a:hlinkClick r:id="rId3">
                  <a:extLst>
                    <a:ext uri="{A12FA001-AC4F-418D-AE19-62706E023703}">
                      <ahyp:hlinkClr xmlns:ahyp="http://schemas.microsoft.com/office/drawing/2018/hyperlinkcolor" val="tx"/>
                    </a:ext>
                  </a:extLst>
                </a:hlinkClick>
              </a:rPr>
              <a:t>https://www.khanacademy.org/math/cc-seventh-grade-math/cc-7th-fractions-decimals/cc-7th-percent-word-problems/v/solving-percent-problems</a:t>
            </a:r>
            <a:endParaRPr sz="1200"/>
          </a:p>
          <a:p>
            <a:pPr marL="457200" lvl="0" indent="-304800" algn="l" rtl="0">
              <a:spcBef>
                <a:spcPts val="0"/>
              </a:spcBef>
              <a:spcAft>
                <a:spcPts val="0"/>
              </a:spcAft>
              <a:buSzPts val="1200"/>
              <a:buAutoNum type="arabicPeriod" startAt="78"/>
            </a:pPr>
            <a:r>
              <a:rPr lang="en" sz="1200"/>
              <a:t>MooMooMath and Science. (2024, January 14). Solving PERCENT PROBLEMS using IS over OF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https://www.youtube.com/watch?v=S12-U7Lz7Ac</a:t>
            </a:r>
            <a:endParaRPr sz="1200"/>
          </a:p>
          <a:p>
            <a:pPr marL="457200" lvl="0" indent="-304800" algn="l" rtl="0">
              <a:spcBef>
                <a:spcPts val="0"/>
              </a:spcBef>
              <a:spcAft>
                <a:spcPts val="0"/>
              </a:spcAft>
              <a:buSzPts val="1200"/>
              <a:buAutoNum type="arabicPeriod" startAt="78"/>
            </a:pPr>
            <a:r>
              <a:rPr lang="en" sz="1200"/>
              <a:t>Percent Calculations (A). (2025). </a:t>
            </a:r>
            <a:r>
              <a:rPr lang="en" sz="1200" u="sng">
                <a:solidFill>
                  <a:schemeClr val="hlink"/>
                </a:solidFill>
                <a:hlinkClick r:id="rId5"/>
              </a:rPr>
              <a:t>Math-Drills.com</a:t>
            </a:r>
            <a:r>
              <a:rPr lang="en" sz="1200"/>
              <a:t>. </a:t>
            </a:r>
            <a:r>
              <a:rPr lang="en" sz="1200" u="sng">
                <a:solidFill>
                  <a:schemeClr val="hlink"/>
                </a:solidFill>
                <a:hlinkClick r:id="rId6"/>
              </a:rPr>
              <a:t>https://math-drills.com/percentsworksheets/percents_calculate_part_allpercents_regular_wholenumbers_001.1675735328.pdf</a:t>
            </a:r>
            <a:endParaRPr sz="1200"/>
          </a:p>
          <a:p>
            <a:pPr marL="457200" lvl="0" indent="-304800" algn="l" rtl="0">
              <a:spcBef>
                <a:spcPts val="0"/>
              </a:spcBef>
              <a:spcAft>
                <a:spcPts val="0"/>
              </a:spcAft>
              <a:buSzPts val="1200"/>
              <a:buAutoNum type="arabicPeriod" startAt="78"/>
            </a:pPr>
            <a:r>
              <a:rPr lang="en" sz="1200"/>
              <a:t>Math with Mr. J. (2021, April 30). Percent of Change | Percent Increase and Decrease | Math with Mr. J [Video]. YouTube. </a:t>
            </a:r>
            <a:r>
              <a:rPr lang="en" sz="1200" u="sng">
                <a:solidFill>
                  <a:schemeClr val="accent5"/>
                </a:solidFill>
                <a:hlinkClick r:id="rId7">
                  <a:extLst>
                    <a:ext uri="{A12FA001-AC4F-418D-AE19-62706E023703}">
                      <ahyp:hlinkClr xmlns:ahyp="http://schemas.microsoft.com/office/drawing/2018/hyperlinkcolor" val="tx"/>
                    </a:ext>
                  </a:extLst>
                </a:hlinkClick>
              </a:rPr>
              <a:t>https://www.youtube.com/watch?v=jAcDJDjQk2g</a:t>
            </a:r>
            <a:endParaRPr sz="1200"/>
          </a:p>
          <a:p>
            <a:pPr marL="457200" lvl="0" indent="-304800" algn="l" rtl="0">
              <a:spcBef>
                <a:spcPts val="0"/>
              </a:spcBef>
              <a:spcAft>
                <a:spcPts val="0"/>
              </a:spcAft>
              <a:buSzPts val="1200"/>
              <a:buAutoNum type="arabicPeriod" startAt="78"/>
            </a:pPr>
            <a:r>
              <a:rPr lang="en" sz="1200"/>
              <a:t>Percentage Increase/Decrease (A). (2025) </a:t>
            </a:r>
            <a:r>
              <a:rPr lang="en" sz="1200" u="sng">
                <a:solidFill>
                  <a:schemeClr val="accent5"/>
                </a:solidFill>
                <a:hlinkClick r:id="rId5">
                  <a:extLst>
                    <a:ext uri="{A12FA001-AC4F-418D-AE19-62706E023703}">
                      <ahyp:hlinkClr xmlns:ahyp="http://schemas.microsoft.com/office/drawing/2018/hyperlinkcolor" val="tx"/>
                    </a:ext>
                  </a:extLst>
                </a:hlinkClick>
              </a:rPr>
              <a:t>Math-Drills.com</a:t>
            </a:r>
            <a:r>
              <a:rPr lang="en" sz="1200"/>
              <a:t>. </a:t>
            </a:r>
            <a:r>
              <a:rPr lang="en" sz="1200" u="sng">
                <a:solidFill>
                  <a:schemeClr val="accent5"/>
                </a:solidFill>
                <a:hlinkClick r:id="rId8">
                  <a:extLst>
                    <a:ext uri="{A12FA001-AC4F-418D-AE19-62706E023703}">
                      <ahyp:hlinkClr xmlns:ahyp="http://schemas.microsoft.com/office/drawing/2018/hyperlinkcolor" val="tx"/>
                    </a:ext>
                  </a:extLst>
                </a:hlinkClick>
              </a:rPr>
              <a:t>https://math-drills.com/percentsworksheets/percents_increase_decrease_whole_allpercents_001.1588420059.pdf</a:t>
            </a:r>
            <a:endParaRPr sz="1200"/>
          </a:p>
          <a:p>
            <a:pPr marL="457200" lvl="0" indent="-304800" algn="l" rtl="0">
              <a:spcBef>
                <a:spcPts val="0"/>
              </a:spcBef>
              <a:spcAft>
                <a:spcPts val="0"/>
              </a:spcAft>
              <a:buSzPts val="1200"/>
              <a:buAutoNum type="arabicPeriod" startAt="78"/>
            </a:pPr>
            <a:r>
              <a:rPr lang="en" sz="1200"/>
              <a:t>Math with Mr. J. (2020, April 20). Converting Decimals to Percents [Video]. YouTube. </a:t>
            </a:r>
            <a:r>
              <a:rPr lang="en" sz="1200" u="sng">
                <a:solidFill>
                  <a:schemeClr val="hlink"/>
                </a:solidFill>
                <a:hlinkClick r:id="rId9"/>
              </a:rPr>
              <a:t>https://www.youtube.com/watch?v=NJ31kZey01I</a:t>
            </a:r>
            <a:endParaRPr sz="1200"/>
          </a:p>
          <a:p>
            <a:pPr marL="457200" lvl="0" indent="-304800" algn="l" rtl="0">
              <a:spcBef>
                <a:spcPts val="0"/>
              </a:spcBef>
              <a:spcAft>
                <a:spcPts val="0"/>
              </a:spcAft>
              <a:buSzPts val="1200"/>
              <a:buAutoNum type="arabicPeriod" startAt="78"/>
            </a:pPr>
            <a:r>
              <a:rPr lang="en" sz="1200"/>
              <a:t>Math with Mr. J. (2020, April 22). Converting Percents to Decimals [Video]. YouTube. </a:t>
            </a:r>
            <a:r>
              <a:rPr lang="en" sz="1200" u="sng">
                <a:solidFill>
                  <a:schemeClr val="hlink"/>
                </a:solidFill>
                <a:hlinkClick r:id="rId10"/>
              </a:rPr>
              <a:t>https://www.youtube.com/watch?v=jPmno8_2zi0</a:t>
            </a:r>
            <a:endParaRPr sz="1200"/>
          </a:p>
        </p:txBody>
      </p:sp>
      <p:sp>
        <p:nvSpPr>
          <p:cNvPr id="935" name="Google Shape;935;p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99</a:t>
            </a:fld>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12135</Words>
  <Application>Microsoft Office PowerPoint</Application>
  <PresentationFormat>On-screen Show (16:9)</PresentationFormat>
  <Paragraphs>872</Paragraphs>
  <Slides>102</Slides>
  <Notes>102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102</vt:i4>
      </vt:variant>
    </vt:vector>
  </HeadingPairs>
  <TitlesOfParts>
    <vt:vector size="106" baseType="lpstr">
      <vt:lpstr>Old Standard TT</vt:lpstr>
      <vt:lpstr>Arial</vt:lpstr>
      <vt:lpstr>Gloria Hallelujah</vt:lpstr>
      <vt:lpstr>Paperback</vt:lpstr>
      <vt:lpstr>TEAS Math Workshop</vt:lpstr>
      <vt:lpstr>Some introductory notes</vt:lpstr>
      <vt:lpstr>Some introductory notes</vt:lpstr>
      <vt:lpstr>Some introductory notes</vt:lpstr>
      <vt:lpstr>Some introductory notes</vt:lpstr>
      <vt:lpstr>How I’m sure many of you feel</vt:lpstr>
      <vt:lpstr>Numbers &amp; Operations</vt:lpstr>
      <vt:lpstr>Sets of Numbers1</vt:lpstr>
      <vt:lpstr>Sets of Numbers</vt:lpstr>
      <vt:lpstr>Prime vs. Composite Numbers2</vt:lpstr>
      <vt:lpstr>Prime vs. Composite Numbers: Prime Factorization</vt:lpstr>
      <vt:lpstr>Prime vs. Composite Numbers: LCM7</vt:lpstr>
      <vt:lpstr>Prime vs. Composite Numbers: GCF8</vt:lpstr>
      <vt:lpstr>Prime vs. Composite Numbers: Reminder</vt:lpstr>
      <vt:lpstr>Integers</vt:lpstr>
      <vt:lpstr>Integers: Absolute Value10</vt:lpstr>
      <vt:lpstr>Integers: Addition Rules12</vt:lpstr>
      <vt:lpstr>Integers: Addition Rules</vt:lpstr>
      <vt:lpstr>Integers: Addition Rules</vt:lpstr>
      <vt:lpstr>Integers: Subtraction Rules13</vt:lpstr>
      <vt:lpstr>Integers: Addition and Subtraction Practice</vt:lpstr>
      <vt:lpstr>Integers: Multiplication and Division Rules15</vt:lpstr>
      <vt:lpstr>Integers: Reminder</vt:lpstr>
      <vt:lpstr>Operations</vt:lpstr>
      <vt:lpstr>Operations: Exponents17</vt:lpstr>
      <vt:lpstr>Operations: Exponent Rules for a ≠ 0, b ≠ 0</vt:lpstr>
      <vt:lpstr>Operations: Exponent Rules for a ≠ 0, b ≠ 0</vt:lpstr>
      <vt:lpstr>Operations: Roots</vt:lpstr>
      <vt:lpstr>Operations: Square Roots25</vt:lpstr>
      <vt:lpstr>Operations: Perfect Squares</vt:lpstr>
      <vt:lpstr>Operations: Properties &amp; Inverses</vt:lpstr>
      <vt:lpstr>Operations: Order of Operations33</vt:lpstr>
      <vt:lpstr>Operations: Order of Operations</vt:lpstr>
      <vt:lpstr>Operations: Reminder</vt:lpstr>
      <vt:lpstr>Decimals</vt:lpstr>
      <vt:lpstr>Decimals: Place Value35</vt:lpstr>
      <vt:lpstr>Decimals: Rounding</vt:lpstr>
      <vt:lpstr>Decimals: Estimation</vt:lpstr>
      <vt:lpstr>Decimals: Estimation Answers  (Slide 1 of 2)</vt:lpstr>
      <vt:lpstr>Decimals: Estimation Answers  (Slide 2 of 2)</vt:lpstr>
      <vt:lpstr>Decimals: Reminder</vt:lpstr>
      <vt:lpstr>Scientific Notation46</vt:lpstr>
      <vt:lpstr>Scientific Notation: Convert to Scientific Notation</vt:lpstr>
      <vt:lpstr>Scientific Notation: Convert to Scientific Notation</vt:lpstr>
      <vt:lpstr>Scientific Notation: Convert to Decimal Notation</vt:lpstr>
      <vt:lpstr>Scientific Notation: Convert to Decimal Notation</vt:lpstr>
      <vt:lpstr>Scientific Notation: Addition and Subtraction51</vt:lpstr>
      <vt:lpstr>Scientific Notation: Multiplication and Division53</vt:lpstr>
      <vt:lpstr>Scientific Notation: Don’s notes</vt:lpstr>
      <vt:lpstr>Scientific Notation: Reminder</vt:lpstr>
      <vt:lpstr>Fractions: Vocabulary56     (Slide 1 of 2)</vt:lpstr>
      <vt:lpstr>Fractions: Vocabulary     (Slide 2 of 2)</vt:lpstr>
      <vt:lpstr>Fractions: Mixed Numbers and Improper Fractions</vt:lpstr>
      <vt:lpstr>Fractions: Mixed Numbers and Improper Fractions</vt:lpstr>
      <vt:lpstr>Fractions: Simplifying Fractions61</vt:lpstr>
      <vt:lpstr>Fractions: Addition and Subtraction</vt:lpstr>
      <vt:lpstr>Fractions: Addition and Subtraction</vt:lpstr>
      <vt:lpstr>Fractions: Multiplying Fractions68</vt:lpstr>
      <vt:lpstr>Fractions: Dividing Fractions (Two Ways)</vt:lpstr>
      <vt:lpstr>Fractions: Dividing Fractions (Alternate Notation)</vt:lpstr>
      <vt:lpstr>Fractions: Reminder</vt:lpstr>
      <vt:lpstr>Ratios and Proportions: Ratios72</vt:lpstr>
      <vt:lpstr>Ratios and Proportions: Proportions</vt:lpstr>
      <vt:lpstr>Ratios and Proportions: Unit Rate75</vt:lpstr>
      <vt:lpstr>Ratios and Proportions: Unit Rate</vt:lpstr>
      <vt:lpstr>Ratios and Proportions: Reminder</vt:lpstr>
      <vt:lpstr>Percentages77</vt:lpstr>
      <vt:lpstr>Percentages: First Way to Solve</vt:lpstr>
      <vt:lpstr>Percentages: Second Way to Solve</vt:lpstr>
      <vt:lpstr>Percentages: Percent Change81</vt:lpstr>
      <vt:lpstr>Percentages: Reminder</vt:lpstr>
      <vt:lpstr>Rational Numbers</vt:lpstr>
      <vt:lpstr>Rational Numbers: Converting between Forms</vt:lpstr>
      <vt:lpstr>Rational Numbers: Converting between Forms</vt:lpstr>
      <vt:lpstr>Rational Numbers: Converting between Forms</vt:lpstr>
      <vt:lpstr>Rational Numbers: Converting between Forms</vt:lpstr>
      <vt:lpstr>Rational Numbers: Converting between Forms</vt:lpstr>
      <vt:lpstr>Rational Numbers: Converting between Forms</vt:lpstr>
      <vt:lpstr>Rational Numbers: Comparing94</vt:lpstr>
      <vt:lpstr>Rational Numbers: Comparing</vt:lpstr>
      <vt:lpstr>Rational Numbers: Comparing</vt:lpstr>
      <vt:lpstr>Rational Numbers: Ordering95</vt:lpstr>
      <vt:lpstr>Rational Numbers: Word Form</vt:lpstr>
      <vt:lpstr>Rational Numbers: Word Form</vt:lpstr>
      <vt:lpstr>Rational Numbers: Word Form Answers</vt:lpstr>
      <vt:lpstr>Rational Numbers: Reminder</vt:lpstr>
      <vt:lpstr>THE END! (of Part 1)</vt:lpstr>
      <vt:lpstr>References            Page 1</vt:lpstr>
      <vt:lpstr>References            Page 2</vt:lpstr>
      <vt:lpstr>References            Page 3</vt:lpstr>
      <vt:lpstr>References            Page 4</vt:lpstr>
      <vt:lpstr>References            Page 5</vt:lpstr>
      <vt:lpstr>References            Page 6</vt:lpstr>
      <vt:lpstr>References            Page 7</vt:lpstr>
      <vt:lpstr>References            Page 8</vt:lpstr>
      <vt:lpstr>References            Page 9</vt:lpstr>
      <vt:lpstr>References            Page 10</vt:lpstr>
      <vt:lpstr>References            Page 11</vt:lpstr>
      <vt:lpstr>References            Page 12</vt:lpstr>
      <vt:lpstr>References            Page 13</vt:lpstr>
      <vt:lpstr>References            Page 14</vt:lpstr>
      <vt:lpstr>References            Page 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TEAS Math Workshop</dc:title>
  <dc:creator>Tori Hicks</dc:creator>
  <cp:lastModifiedBy>Tori Hicks</cp:lastModifiedBy>
  <cp:revision>2</cp:revision>
  <dcterms:modified xsi:type="dcterms:W3CDTF">2025-08-19T13:57:38Z</dcterms:modified>
</cp:coreProperties>
</file>